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63" r:id="rId3"/>
    <p:sldId id="260" r:id="rId4"/>
    <p:sldId id="262" r:id="rId5"/>
    <p:sldId id="264" r:id="rId6"/>
    <p:sldId id="265" r:id="rId7"/>
    <p:sldId id="267" r:id="rId8"/>
    <p:sldId id="270" r:id="rId9"/>
    <p:sldId id="269" r:id="rId10"/>
    <p:sldId id="279" r:id="rId11"/>
    <p:sldId id="280" r:id="rId12"/>
    <p:sldId id="277" r:id="rId13"/>
    <p:sldId id="278" r:id="rId14"/>
    <p:sldId id="288" r:id="rId15"/>
    <p:sldId id="289" r:id="rId16"/>
    <p:sldId id="271" r:id="rId17"/>
    <p:sldId id="272" r:id="rId18"/>
    <p:sldId id="273" r:id="rId19"/>
    <p:sldId id="274" r:id="rId20"/>
    <p:sldId id="275" r:id="rId21"/>
    <p:sldId id="276" r:id="rId22"/>
    <p:sldId id="284" r:id="rId23"/>
    <p:sldId id="287" r:id="rId24"/>
    <p:sldId id="285" r:id="rId25"/>
    <p:sldId id="281" r:id="rId26"/>
    <p:sldId id="282" r:id="rId27"/>
    <p:sldId id="283" r:id="rId28"/>
    <p:sldId id="303" r:id="rId29"/>
    <p:sldId id="299" r:id="rId30"/>
    <p:sldId id="301" r:id="rId31"/>
    <p:sldId id="300" r:id="rId32"/>
    <p:sldId id="302" r:id="rId33"/>
    <p:sldId id="293" r:id="rId34"/>
    <p:sldId id="294" r:id="rId35"/>
    <p:sldId id="295" r:id="rId36"/>
    <p:sldId id="296" r:id="rId37"/>
    <p:sldId id="290" r:id="rId38"/>
    <p:sldId id="291" r:id="rId39"/>
    <p:sldId id="308" r:id="rId40"/>
    <p:sldId id="309" r:id="rId41"/>
    <p:sldId id="313" r:id="rId42"/>
    <p:sldId id="307" r:id="rId43"/>
    <p:sldId id="317" r:id="rId44"/>
    <p:sldId id="318" r:id="rId45"/>
    <p:sldId id="321" r:id="rId46"/>
    <p:sldId id="319" r:id="rId47"/>
    <p:sldId id="320" r:id="rId48"/>
    <p:sldId id="333" r:id="rId49"/>
    <p:sldId id="304" r:id="rId50"/>
    <p:sldId id="305" r:id="rId51"/>
    <p:sldId id="306" r:id="rId52"/>
    <p:sldId id="323" r:id="rId53"/>
    <p:sldId id="322" r:id="rId54"/>
    <p:sldId id="330" r:id="rId55"/>
    <p:sldId id="314" r:id="rId56"/>
    <p:sldId id="315" r:id="rId57"/>
    <p:sldId id="325" r:id="rId58"/>
    <p:sldId id="316" r:id="rId59"/>
    <p:sldId id="331" r:id="rId60"/>
    <p:sldId id="326" r:id="rId61"/>
    <p:sldId id="327" r:id="rId62"/>
    <p:sldId id="328" r:id="rId63"/>
    <p:sldId id="329" r:id="rId64"/>
    <p:sldId id="332" r:id="rId65"/>
    <p:sldId id="334" r:id="rId66"/>
    <p:sldId id="335" r:id="rId67"/>
    <p:sldId id="340" r:id="rId68"/>
    <p:sldId id="341" r:id="rId69"/>
    <p:sldId id="342" r:id="rId70"/>
    <p:sldId id="344" r:id="rId71"/>
    <p:sldId id="346" r:id="rId72"/>
    <p:sldId id="352" r:id="rId73"/>
    <p:sldId id="353" r:id="rId74"/>
    <p:sldId id="337" r:id="rId75"/>
    <p:sldId id="339" r:id="rId76"/>
    <p:sldId id="349" r:id="rId77"/>
    <p:sldId id="350" r:id="rId78"/>
    <p:sldId id="347" r:id="rId79"/>
    <p:sldId id="348" r:id="rId80"/>
    <p:sldId id="351" r:id="rId81"/>
    <p:sldId id="343" r:id="rId82"/>
    <p:sldId id="259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l-GR" smtClean="0"/>
              <a:t>Στυλ κύριου υπότιτλου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Κεφαλίδα ενότητα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7279" y="286602"/>
            <a:ext cx="10108433" cy="138692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900" b="1" dirty="0" smtClean="0"/>
              <a:t>ARDUINO</a:t>
            </a:r>
            <a:r>
              <a:rPr lang="en-US" sz="5300" b="1" dirty="0" smtClean="0"/>
              <a:t/>
            </a:r>
            <a:br>
              <a:rPr lang="en-US" sz="5300" b="1" dirty="0" smtClean="0"/>
            </a:br>
            <a:r>
              <a:rPr lang="en-US" sz="3200" dirty="0" smtClean="0"/>
              <a:t>MICROCONTROLLER</a:t>
            </a:r>
            <a:endParaRPr lang="el-GR" sz="3200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49"/>
          <a:stretch/>
        </p:blipFill>
        <p:spPr>
          <a:xfrm>
            <a:off x="3412864" y="1793913"/>
            <a:ext cx="5477261" cy="43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2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7Segment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85" y="1938433"/>
            <a:ext cx="6209289" cy="3824013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899214"/>
            <a:ext cx="6065520" cy="386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60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7Segment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716" y="2146990"/>
            <a:ext cx="5402173" cy="3624243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214" y="2146989"/>
            <a:ext cx="5874676" cy="36242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80558" y="5658928"/>
            <a:ext cx="8816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dirty="0" smtClean="0"/>
              <a:t>Καθοδική                                     Ανοδική </a:t>
            </a:r>
            <a:endParaRPr lang="el-GR" sz="3600" dirty="0"/>
          </a:p>
        </p:txBody>
      </p:sp>
    </p:spTree>
    <p:extLst>
      <p:ext uri="{BB962C8B-B14F-4D97-AF65-F5344CB8AC3E}">
        <p14:creationId xmlns:p14="http://schemas.microsoft.com/office/powerpoint/2010/main" val="1175448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Βασικές εντολές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800" dirty="0" smtClean="0"/>
              <a:t>Μπορούμε να ελέγξουμε την οθόνη</a:t>
            </a:r>
            <a:r>
              <a:rPr lang="en-US" sz="2800" dirty="0" smtClean="0"/>
              <a:t> 7-segment</a:t>
            </a:r>
            <a:r>
              <a:rPr lang="el-GR" sz="2800" dirty="0" smtClean="0"/>
              <a:t> με 2 τρόπους:</a:t>
            </a:r>
          </a:p>
          <a:p>
            <a:r>
              <a:rPr lang="el-GR" sz="2800" dirty="0" smtClean="0"/>
              <a:t>1.Με τη χρήση της βιβλιοθήκης </a:t>
            </a:r>
            <a:r>
              <a:rPr lang="en-US" sz="2800" dirty="0"/>
              <a:t>&lt;</a:t>
            </a:r>
            <a:r>
              <a:rPr lang="en-US" sz="2800" dirty="0" err="1"/>
              <a:t>SevSeg.h</a:t>
            </a:r>
            <a:r>
              <a:rPr lang="en-US" sz="2800" dirty="0" smtClean="0"/>
              <a:t>&gt;</a:t>
            </a:r>
            <a:r>
              <a:rPr lang="el-GR" sz="2800" dirty="0" smtClean="0"/>
              <a:t>.</a:t>
            </a:r>
          </a:p>
          <a:p>
            <a:r>
              <a:rPr lang="el-GR" sz="2800" dirty="0" smtClean="0"/>
              <a:t>2.Χειροκίνητα, ελέγχοντας τα 8 διαφορετικά </a:t>
            </a:r>
            <a:r>
              <a:rPr lang="en-US" sz="2800" dirty="0" smtClean="0"/>
              <a:t>led </a:t>
            </a:r>
            <a:r>
              <a:rPr lang="el-GR" sz="2800" dirty="0" smtClean="0"/>
              <a:t>από τα οποία αποτελείται η οθόνη.</a:t>
            </a:r>
          </a:p>
          <a:p>
            <a:r>
              <a:rPr lang="el-GR" sz="2800" dirty="0" smtClean="0"/>
              <a:t>Ο 2</a:t>
            </a:r>
            <a:r>
              <a:rPr lang="el-GR" sz="2800" baseline="30000" dirty="0" smtClean="0"/>
              <a:t>ος</a:t>
            </a:r>
            <a:r>
              <a:rPr lang="el-GR" sz="2800" dirty="0" smtClean="0"/>
              <a:t> τρόπος είναι πιο απλός, αλλά απαιτεί πολύ περισσότερο κώδικα(Χρήση εντολών </a:t>
            </a:r>
            <a:r>
              <a:rPr lang="en-US" sz="2800" dirty="0" smtClean="0"/>
              <a:t>pinMode() </a:t>
            </a:r>
            <a:r>
              <a:rPr lang="el-GR" sz="2800" dirty="0" smtClean="0"/>
              <a:t>και </a:t>
            </a:r>
            <a:r>
              <a:rPr lang="en-US" sz="2800" dirty="0" smtClean="0"/>
              <a:t>digitalWrite() </a:t>
            </a:r>
            <a:r>
              <a:rPr lang="el-GR" sz="2800" dirty="0" smtClean="0"/>
              <a:t>για έλεγχο κάθε </a:t>
            </a:r>
            <a:r>
              <a:rPr lang="en-US" sz="2800" dirty="0" smtClean="0"/>
              <a:t>led</a:t>
            </a:r>
            <a:r>
              <a:rPr lang="el-GR" sz="2800" dirty="0" smtClean="0"/>
              <a:t> ξεχωριστά).</a:t>
            </a:r>
            <a:endParaRPr lang="en-US" sz="2800" dirty="0"/>
          </a:p>
          <a:p>
            <a:endParaRPr lang="el-GR" sz="2800" dirty="0" smtClean="0"/>
          </a:p>
        </p:txBody>
      </p:sp>
    </p:spTree>
    <p:extLst>
      <p:ext uri="{BB962C8B-B14F-4D97-AF65-F5344CB8AC3E}">
        <p14:creationId xmlns:p14="http://schemas.microsoft.com/office/powerpoint/2010/main" val="385178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29397" y="286603"/>
            <a:ext cx="11026283" cy="1450757"/>
          </a:xfrm>
        </p:spPr>
        <p:txBody>
          <a:bodyPr/>
          <a:lstStyle/>
          <a:p>
            <a:r>
              <a:rPr lang="el-GR" dirty="0"/>
              <a:t>Βασικές εντολές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29397" y="1888865"/>
            <a:ext cx="11990716" cy="4537814"/>
          </a:xfrm>
        </p:spPr>
        <p:txBody>
          <a:bodyPr numCol="2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/>
              <a:t>#</a:t>
            </a:r>
            <a:r>
              <a:rPr lang="en-US" sz="2800" b="1" dirty="0"/>
              <a:t>include &lt;</a:t>
            </a:r>
            <a:r>
              <a:rPr lang="en-US" sz="2800" b="1" dirty="0" err="1"/>
              <a:t>SevSeg.h</a:t>
            </a:r>
            <a:r>
              <a:rPr lang="en-US" sz="2800" b="1" dirty="0"/>
              <a:t>&gt; </a:t>
            </a:r>
            <a:endParaRPr lang="el-GR" sz="2800" b="1" dirty="0" smtClean="0"/>
          </a:p>
          <a:p>
            <a:pPr marL="0" indent="0">
              <a:buNone/>
            </a:pPr>
            <a:r>
              <a:rPr lang="el-GR" sz="2800" dirty="0" smtClean="0"/>
              <a:t>Χρήση </a:t>
            </a:r>
            <a:r>
              <a:rPr lang="el-GR" sz="2800" dirty="0"/>
              <a:t>της βιβλιοθήκης </a:t>
            </a:r>
            <a:r>
              <a:rPr lang="en-US" sz="2800" b="1" dirty="0"/>
              <a:t>&lt;</a:t>
            </a:r>
            <a:r>
              <a:rPr lang="en-US" sz="2800" b="1" dirty="0" err="1"/>
              <a:t>SevSeg.h</a:t>
            </a:r>
            <a:r>
              <a:rPr lang="en-US" sz="2800" b="1" dirty="0" smtClean="0"/>
              <a:t>&gt;</a:t>
            </a:r>
            <a:r>
              <a:rPr lang="el-GR" sz="2800" b="1" dirty="0" smtClean="0"/>
              <a:t>.</a:t>
            </a: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err="1"/>
              <a:t>SevSeg</a:t>
            </a:r>
            <a:r>
              <a:rPr lang="en-US" sz="2800" b="1" dirty="0"/>
              <a:t> </a:t>
            </a:r>
            <a:r>
              <a:rPr lang="en-US" sz="2800" b="1" dirty="0" err="1"/>
              <a:t>sevseg</a:t>
            </a:r>
            <a:r>
              <a:rPr lang="en-US" sz="2800" b="1" dirty="0"/>
              <a:t>; </a:t>
            </a:r>
          </a:p>
          <a:p>
            <a:r>
              <a:rPr lang="el-GR" sz="2800" dirty="0" smtClean="0"/>
              <a:t>Ορίζουμε το αντικείμενο.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byte </a:t>
            </a:r>
            <a:r>
              <a:rPr lang="en-US" sz="2800" b="1" dirty="0" err="1"/>
              <a:t>numDigits</a:t>
            </a:r>
            <a:r>
              <a:rPr lang="en-US" sz="2800" b="1" dirty="0"/>
              <a:t> = 1;</a:t>
            </a:r>
          </a:p>
          <a:p>
            <a:pPr marL="0" indent="0">
              <a:buNone/>
            </a:pPr>
            <a:r>
              <a:rPr lang="el-GR" sz="2800" dirty="0" smtClean="0"/>
              <a:t>Για οθόνη ενός ψηφίου.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byte </a:t>
            </a:r>
            <a:r>
              <a:rPr lang="en-US" sz="2800" b="1" dirty="0" err="1"/>
              <a:t>digitPins</a:t>
            </a:r>
            <a:r>
              <a:rPr lang="en-US" sz="2800" b="1" dirty="0"/>
              <a:t>[]={}; </a:t>
            </a:r>
          </a:p>
          <a:p>
            <a:pPr marL="0" indent="0">
              <a:buNone/>
            </a:pPr>
            <a:r>
              <a:rPr lang="el-GR" sz="2800" dirty="0" smtClean="0"/>
              <a:t>Ορίζουμε τα </a:t>
            </a:r>
            <a:r>
              <a:rPr lang="en-US" sz="2800" dirty="0" smtClean="0"/>
              <a:t>pins </a:t>
            </a:r>
            <a:r>
              <a:rPr lang="el-GR" sz="2800" dirty="0" smtClean="0"/>
              <a:t>αν έχουμε οθόνη πολλών ψηφίων. Για οθόνη ενός ψηφίου το αφήνουμε κενό.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byte </a:t>
            </a:r>
            <a:r>
              <a:rPr lang="en-US" sz="2800" b="1" dirty="0" err="1"/>
              <a:t>segmentPins</a:t>
            </a:r>
            <a:r>
              <a:rPr lang="en-US" sz="2800" b="1" dirty="0"/>
              <a:t>[]={10,9,8,7,6,5,4,3};</a:t>
            </a:r>
            <a:endParaRPr lang="el-GR" sz="2800" b="1" dirty="0" smtClean="0"/>
          </a:p>
          <a:p>
            <a:r>
              <a:rPr lang="el-GR" sz="2800" dirty="0" smtClean="0"/>
              <a:t>Ορίζουμε τα </a:t>
            </a:r>
            <a:r>
              <a:rPr lang="en-US" sz="2800" dirty="0" smtClean="0"/>
              <a:t>pins </a:t>
            </a:r>
            <a:r>
              <a:rPr lang="el-GR" sz="2800" dirty="0" smtClean="0"/>
              <a:t>με την ακόλουθη σειρά </a:t>
            </a:r>
            <a:r>
              <a:rPr lang="en-US" sz="2800" dirty="0" smtClean="0"/>
              <a:t>A</a:t>
            </a:r>
            <a:r>
              <a:rPr lang="en-US" sz="2800" dirty="0"/>
              <a:t>, B, C, D, E, F, G ,</a:t>
            </a:r>
            <a:r>
              <a:rPr lang="en-US" sz="2800" dirty="0" smtClean="0"/>
              <a:t>Dot</a:t>
            </a:r>
            <a:r>
              <a:rPr lang="el-GR" sz="2800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bool </a:t>
            </a:r>
            <a:r>
              <a:rPr lang="en-US" sz="2800" b="1" dirty="0" err="1"/>
              <a:t>resistorsOnSegments</a:t>
            </a:r>
            <a:r>
              <a:rPr lang="en-US" sz="2800" b="1" dirty="0"/>
              <a:t> = true; </a:t>
            </a:r>
            <a:endParaRPr lang="el-GR" sz="2800" b="1" dirty="0" smtClean="0"/>
          </a:p>
          <a:p>
            <a:pPr marL="0" indent="0">
              <a:buNone/>
            </a:pPr>
            <a:r>
              <a:rPr lang="el-GR" sz="2800" dirty="0" smtClean="0"/>
              <a:t>Δηλώνουμε τη χρήση αντιστάσεων.</a:t>
            </a:r>
            <a:endParaRPr lang="en-US" sz="2800" dirty="0"/>
          </a:p>
          <a:p>
            <a:endParaRPr lang="el-GR" sz="2800" dirty="0"/>
          </a:p>
          <a:p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8673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46649" y="286603"/>
            <a:ext cx="11009031" cy="1450757"/>
          </a:xfrm>
        </p:spPr>
        <p:txBody>
          <a:bodyPr/>
          <a:lstStyle/>
          <a:p>
            <a:r>
              <a:rPr lang="el-GR" dirty="0"/>
              <a:t>Βασικές εντολές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46649" y="1845733"/>
            <a:ext cx="11887200" cy="448605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b="1" dirty="0" err="1" smtClean="0"/>
              <a:t>sevseg.begin</a:t>
            </a:r>
            <a:r>
              <a:rPr lang="en-US" sz="2800" b="1" dirty="0" smtClean="0"/>
              <a:t>(COMMON_ANODE,numDigits,digitPins,segmentPins,resistorsOnSegments</a:t>
            </a:r>
            <a:r>
              <a:rPr lang="en-US" sz="2800" b="1" dirty="0"/>
              <a:t>) </a:t>
            </a:r>
            <a:endParaRPr lang="el-GR" sz="2800" b="1" dirty="0"/>
          </a:p>
          <a:p>
            <a:pPr marL="0" indent="0">
              <a:buNone/>
            </a:pPr>
            <a:r>
              <a:rPr lang="el-GR" sz="2800" dirty="0" smtClean="0"/>
              <a:t>Ορίζουμε το αντικείμενο, για ανοδική οθόνη.</a:t>
            </a: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err="1" smtClean="0"/>
              <a:t>sevseg.begin</a:t>
            </a:r>
            <a:r>
              <a:rPr lang="en-US" sz="2800" b="1" dirty="0" smtClean="0"/>
              <a:t>(COMMON_CATHODE,numDigits,digitPins,segmentPins,resistorsOnSegments);</a:t>
            </a:r>
            <a:endParaRPr lang="el-GR" sz="2800" b="1" dirty="0" smtClean="0"/>
          </a:p>
          <a:p>
            <a:pPr marL="0" indent="0">
              <a:buNone/>
            </a:pPr>
            <a:r>
              <a:rPr lang="el-GR" sz="2800" dirty="0"/>
              <a:t>Ορίζουμε το αντικείμενο, για </a:t>
            </a:r>
            <a:r>
              <a:rPr lang="el-GR" sz="2800" dirty="0" smtClean="0"/>
              <a:t>καθοδική </a:t>
            </a:r>
            <a:r>
              <a:rPr lang="el-GR" sz="2800" dirty="0"/>
              <a:t>οθόνη</a:t>
            </a:r>
            <a:r>
              <a:rPr lang="el-GR" sz="2800" dirty="0" smtClean="0"/>
              <a:t>.</a:t>
            </a: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err="1"/>
              <a:t>sevseg.setBrightness</a:t>
            </a:r>
            <a:r>
              <a:rPr lang="en-US" sz="2800" b="1" dirty="0"/>
              <a:t>(90</a:t>
            </a:r>
            <a:r>
              <a:rPr lang="en-US" sz="2800" b="1" dirty="0" smtClean="0"/>
              <a:t>)</a:t>
            </a:r>
            <a:endParaRPr lang="el-GR" sz="2800" b="1" dirty="0" smtClean="0"/>
          </a:p>
          <a:p>
            <a:pPr marL="0" indent="0">
              <a:buNone/>
            </a:pPr>
            <a:r>
              <a:rPr lang="el-GR" sz="2800" dirty="0" smtClean="0"/>
              <a:t>Ρύθμιση φωτεινότητας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l-GR" sz="2800" dirty="0" smtClean="0"/>
              <a:t>Όλα τα παραπάνω τα ορίζουμε μία φορά στη </a:t>
            </a:r>
            <a:r>
              <a:rPr lang="en-US" sz="2800" dirty="0" smtClean="0"/>
              <a:t>setup.</a:t>
            </a: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370139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Βασικές εντολές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b="1" dirty="0" err="1" smtClean="0"/>
              <a:t>sevseg.setNumber</a:t>
            </a:r>
            <a:r>
              <a:rPr lang="en-US" sz="2800" b="1" dirty="0" smtClean="0"/>
              <a:t>(x); </a:t>
            </a:r>
          </a:p>
          <a:p>
            <a:pPr marL="0" indent="0">
              <a:buNone/>
            </a:pPr>
            <a:r>
              <a:rPr lang="el-GR" sz="2800" dirty="0" smtClean="0"/>
              <a:t>Η οθόνη γράφει τον αριθμό που θέλουμε.</a:t>
            </a:r>
          </a:p>
          <a:p>
            <a:pPr marL="0" indent="0">
              <a:buNone/>
            </a:pPr>
            <a:r>
              <a:rPr lang="el-GR" sz="2800" dirty="0" smtClean="0"/>
              <a:t>χ=[0, 9]</a:t>
            </a: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err="1" smtClean="0"/>
              <a:t>Sevseg.refreshDisplay</a:t>
            </a:r>
            <a:r>
              <a:rPr lang="en-US" sz="2800" b="1" dirty="0" smtClean="0"/>
              <a:t>();</a:t>
            </a:r>
            <a:endParaRPr lang="el-GR" sz="2800" b="1" dirty="0" smtClean="0"/>
          </a:p>
          <a:p>
            <a:pPr marL="0" indent="0">
              <a:buNone/>
            </a:pPr>
            <a:r>
              <a:rPr lang="el-GR" sz="2800" dirty="0" smtClean="0"/>
              <a:t>Καθαρίζει την ο</a:t>
            </a:r>
            <a:r>
              <a:rPr lang="el-GR" sz="2800" dirty="0"/>
              <a:t>θ</a:t>
            </a:r>
            <a:r>
              <a:rPr lang="el-GR" sz="2800" dirty="0" smtClean="0"/>
              <a:t>όνη.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l-GR" sz="2800" dirty="0" smtClean="0"/>
              <a:t>Οι δύο παραπάνω εντολές στη σειρά μας βοηθούν να γράψουμε στην οθόνη ότι θέλουμε.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52878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8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800" dirty="0" smtClean="0"/>
              <a:t>Η οθόνη να αλλάζει ανά 1 </a:t>
            </a:r>
            <a:r>
              <a:rPr lang="en-US" sz="2800" dirty="0" smtClean="0"/>
              <a:t>sec </a:t>
            </a:r>
            <a:r>
              <a:rPr lang="el-GR" sz="2800" dirty="0" smtClean="0"/>
              <a:t>αριθμούς, από 0 έως 9.</a:t>
            </a:r>
          </a:p>
          <a:p>
            <a:endParaRPr lang="el-GR" sz="2800" dirty="0" smtClean="0"/>
          </a:p>
          <a:p>
            <a:r>
              <a:rPr lang="el-GR" sz="2800" dirty="0" smtClean="0"/>
              <a:t>Υλικά: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7Segment</a:t>
            </a:r>
            <a:r>
              <a:rPr lang="el-GR" sz="2800" dirty="0" smtClean="0"/>
              <a:t> καθοδική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sz="2800" dirty="0" smtClean="0"/>
              <a:t>7 αντιστάσεις 220</a:t>
            </a:r>
            <a:r>
              <a:rPr lang="en-US" sz="2800" dirty="0" smtClean="0"/>
              <a:t>ohm</a:t>
            </a:r>
          </a:p>
          <a:p>
            <a:pPr marL="0" indent="0">
              <a:buNone/>
            </a:pP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412670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8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97" r="1866"/>
          <a:stretch/>
        </p:blipFill>
        <p:spPr>
          <a:xfrm>
            <a:off x="310551" y="2197836"/>
            <a:ext cx="5218981" cy="3047024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 rotWithShape="1">
          <a:blip r:embed="rId3"/>
          <a:srcRect l="22139" r="2020"/>
          <a:stretch/>
        </p:blipFill>
        <p:spPr>
          <a:xfrm>
            <a:off x="5805578" y="2197836"/>
            <a:ext cx="6193766" cy="30470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8913" y="5244860"/>
            <a:ext cx="8816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dirty="0" smtClean="0"/>
              <a:t>Ανοδική</a:t>
            </a:r>
            <a:r>
              <a:rPr lang="el-GR" sz="3600" dirty="0"/>
              <a:t> </a:t>
            </a:r>
            <a:r>
              <a:rPr lang="en-US" sz="3600" dirty="0" smtClean="0"/>
              <a:t>                                           </a:t>
            </a:r>
            <a:r>
              <a:rPr lang="el-GR" sz="3600" dirty="0" smtClean="0"/>
              <a:t>Καθοδική </a:t>
            </a:r>
            <a:endParaRPr lang="el-GR" sz="3600" dirty="0"/>
          </a:p>
        </p:txBody>
      </p:sp>
    </p:spTree>
    <p:extLst>
      <p:ext uri="{BB962C8B-B14F-4D97-AF65-F5344CB8AC3E}">
        <p14:creationId xmlns:p14="http://schemas.microsoft.com/office/powerpoint/2010/main" val="3134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31321" y="286603"/>
            <a:ext cx="10724359" cy="1450757"/>
          </a:xfrm>
        </p:spPr>
        <p:txBody>
          <a:bodyPr/>
          <a:lstStyle/>
          <a:p>
            <a:r>
              <a:rPr lang="en-US" dirty="0"/>
              <a:t>Project 8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86596" y="1737361"/>
            <a:ext cx="11542144" cy="4551296"/>
          </a:xfrm>
        </p:spPr>
        <p:txBody>
          <a:bodyPr numCol="2"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#include &lt;</a:t>
            </a:r>
            <a:r>
              <a:rPr lang="en-US" dirty="0" err="1">
                <a:solidFill>
                  <a:srgbClr val="804000"/>
                </a:solidFill>
                <a:latin typeface="Courier New" panose="02070309020205020404" pitchFamily="49" charset="0"/>
              </a:rPr>
              <a:t>SevSeg.h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&gt;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SevSeg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sevseg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Set to 1 for single digit display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byte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numDigits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defines common pins while using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multi-</a:t>
            </a: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digit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display. Left empty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as</a:t>
            </a: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we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have a </a:t>
            </a: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single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digit display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byte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digitPins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[]={};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Defines </a:t>
            </a:r>
            <a:r>
              <a:rPr 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arduino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 pin connections in </a:t>
            </a: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order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: A, B, C, D, E, F, G </a:t>
            </a: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Dot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byte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segmentPins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[]={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bool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resistorsOnSegments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//Initialize </a:t>
            </a:r>
            <a:r>
              <a:rPr 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sevseg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object.</a:t>
            </a: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Uncomment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second </a:t>
            </a: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line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if you use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common anode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7 segment //</a:t>
            </a:r>
            <a:r>
              <a:rPr lang="en-US" dirty="0" err="1" smtClean="0">
                <a:solidFill>
                  <a:srgbClr val="008000"/>
                </a:solidFill>
                <a:latin typeface="Courier New" panose="02070309020205020404" pitchFamily="49" charset="0"/>
              </a:rPr>
              <a:t>sevseg.begin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8000"/>
                </a:solidFill>
                <a:latin typeface="Courier New" panose="02070309020205020404" pitchFamily="49" charset="0"/>
              </a:rPr>
              <a:t>COMMON_ANODE,numDigits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, //</a:t>
            </a:r>
            <a:r>
              <a:rPr lang="en-US" dirty="0" err="1" smtClean="0">
                <a:solidFill>
                  <a:srgbClr val="008000"/>
                </a:solidFill>
                <a:latin typeface="Courier New" panose="02070309020205020404" pitchFamily="49" charset="0"/>
              </a:rPr>
              <a:t>digitPins,segmentPins,resistorsOnSegments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)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sevseg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COMMON_CATHODE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numDigits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digitPins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segmentPins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resistorsOnSegments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el-GR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sevseg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setBrightness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90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Display numbers one by one with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1 second </a:t>
            </a:r>
            <a:r>
              <a:rPr lang="el-GR" dirty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delay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++){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sevseg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setNumber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sevseg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refreshDisplay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();}}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1805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9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800" dirty="0" smtClean="0"/>
              <a:t>Όταν πατάμε το κουμπάκι η οθόνη να επιστρέφει τυχαία έναν αριθμό από το 0 έως και το 9.</a:t>
            </a:r>
          </a:p>
          <a:p>
            <a:endParaRPr lang="el-GR" sz="2800" dirty="0"/>
          </a:p>
          <a:p>
            <a:r>
              <a:rPr lang="el-GR" sz="2800" dirty="0"/>
              <a:t>Υλικά: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7Segment</a:t>
            </a:r>
            <a:r>
              <a:rPr lang="el-GR" sz="2800" dirty="0"/>
              <a:t> καθοδική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sz="2800" dirty="0"/>
              <a:t>7 αντιστάσεις 220</a:t>
            </a:r>
            <a:r>
              <a:rPr lang="en-US" sz="2800" dirty="0" smtClean="0"/>
              <a:t>ohm</a:t>
            </a:r>
            <a:endParaRPr lang="el-GR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Button</a:t>
            </a:r>
            <a:endParaRPr lang="en-US" sz="2800" dirty="0"/>
          </a:p>
          <a:p>
            <a:pPr marL="0" indent="0">
              <a:buNone/>
            </a:pPr>
            <a:endParaRPr lang="el-GR" sz="2800" dirty="0"/>
          </a:p>
          <a:p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307454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Περιεχόμενα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LCD Display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 smtClean="0"/>
              <a:t>7Segment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 smtClean="0"/>
              <a:t>4x7Segment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 smtClean="0"/>
              <a:t>8*8 Matrix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 smtClean="0"/>
              <a:t>LCD and keypad shield</a:t>
            </a:r>
          </a:p>
        </p:txBody>
      </p:sp>
    </p:spTree>
    <p:extLst>
      <p:ext uri="{BB962C8B-B14F-4D97-AF65-F5344CB8AC3E}">
        <p14:creationId xmlns:p14="http://schemas.microsoft.com/office/powerpoint/2010/main" val="304156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9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5" r="10369"/>
          <a:stretch/>
        </p:blipFill>
        <p:spPr>
          <a:xfrm>
            <a:off x="345058" y="2363638"/>
            <a:ext cx="4905231" cy="3143250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 rotWithShape="1">
          <a:blip r:embed="rId3"/>
          <a:srcRect l="2591" r="1647"/>
          <a:stretch/>
        </p:blipFill>
        <p:spPr>
          <a:xfrm>
            <a:off x="5584165" y="2363638"/>
            <a:ext cx="6357669" cy="3143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7925" y="5317107"/>
            <a:ext cx="8816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dirty="0" smtClean="0"/>
              <a:t>Ανοδική</a:t>
            </a:r>
            <a:r>
              <a:rPr lang="el-GR" sz="3600" dirty="0"/>
              <a:t> </a:t>
            </a:r>
            <a:r>
              <a:rPr lang="en-US" sz="3600" dirty="0" smtClean="0"/>
              <a:t>                                           </a:t>
            </a:r>
            <a:r>
              <a:rPr lang="el-GR" sz="3600" dirty="0" smtClean="0"/>
              <a:t>Καθοδική </a:t>
            </a:r>
            <a:endParaRPr lang="el-GR" sz="3600" dirty="0"/>
          </a:p>
        </p:txBody>
      </p:sp>
    </p:spTree>
    <p:extLst>
      <p:ext uri="{BB962C8B-B14F-4D97-AF65-F5344CB8AC3E}">
        <p14:creationId xmlns:p14="http://schemas.microsoft.com/office/powerpoint/2010/main" val="838913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6264" y="286603"/>
            <a:ext cx="11069416" cy="1450757"/>
          </a:xfrm>
        </p:spPr>
        <p:txBody>
          <a:bodyPr/>
          <a:lstStyle/>
          <a:p>
            <a:r>
              <a:rPr lang="en-US" dirty="0"/>
              <a:t>Project 9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72528" y="1837426"/>
            <a:ext cx="11921706" cy="4528868"/>
          </a:xfrm>
        </p:spPr>
        <p:txBody>
          <a:bodyPr numCol="2"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#include &lt;</a:t>
            </a:r>
            <a:r>
              <a:rPr lang="en-US" dirty="0" err="1">
                <a:solidFill>
                  <a:srgbClr val="804000"/>
                </a:solidFill>
                <a:latin typeface="Courier New" panose="02070309020205020404" pitchFamily="49" charset="0"/>
              </a:rPr>
              <a:t>SevSeg.h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&gt;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SevSeg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sevseg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const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buttonPin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buttonState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byte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numDigits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byte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digitPins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[]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{};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byte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segmentPins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[]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bool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resistorsOnSegments</a:t>
            </a:r>
            <a:r>
              <a:rPr lang="el-G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sevseg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COMMON_CATHODE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numDigits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l-GR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digitPins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segmentPins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resistorsOnSegments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sevseg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setBrightness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90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buttonPin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INPUT_PULLUP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buttonState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digitalRead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buttonPin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delay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30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buttonState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LOW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sevseg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refreshDisplay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sevseg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setNumber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random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));}}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1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10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2800" dirty="0"/>
              <a:t>Η οθόνη να </a:t>
            </a:r>
            <a:r>
              <a:rPr lang="el-GR" sz="2800" dirty="0" smtClean="0"/>
              <a:t>δείχνει το </a:t>
            </a:r>
            <a:r>
              <a:rPr lang="el-GR" sz="2800" smtClean="0"/>
              <a:t>γράμμα Α., </a:t>
            </a:r>
            <a:r>
              <a:rPr lang="el-GR" sz="2800" dirty="0" smtClean="0"/>
              <a:t>χειροκίνητα(χωρίς τη χρήση βιβλιοθήκης).</a:t>
            </a:r>
            <a:endParaRPr lang="el-GR" sz="2800" dirty="0"/>
          </a:p>
          <a:p>
            <a:endParaRPr lang="el-GR" sz="2800" dirty="0"/>
          </a:p>
          <a:p>
            <a:r>
              <a:rPr lang="el-GR" sz="2800" dirty="0"/>
              <a:t>Υλικά: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7Segment</a:t>
            </a:r>
            <a:r>
              <a:rPr lang="el-GR" sz="2800" dirty="0"/>
              <a:t> καθοδική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sz="2800" dirty="0"/>
              <a:t>7 αντιστάσεις 220</a:t>
            </a:r>
            <a:r>
              <a:rPr lang="en-US" sz="2800" dirty="0"/>
              <a:t>ohm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37024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l-GR" dirty="0" smtClean="0"/>
              <a:t>10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97" r="1866"/>
          <a:stretch/>
        </p:blipFill>
        <p:spPr>
          <a:xfrm>
            <a:off x="310551" y="2197836"/>
            <a:ext cx="5218981" cy="3047024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 rotWithShape="1">
          <a:blip r:embed="rId3"/>
          <a:srcRect l="22139" r="2020"/>
          <a:stretch/>
        </p:blipFill>
        <p:spPr>
          <a:xfrm>
            <a:off x="5805578" y="2197836"/>
            <a:ext cx="6193766" cy="30470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8913" y="5244860"/>
            <a:ext cx="8816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600" dirty="0" smtClean="0">
                <a:solidFill>
                  <a:prstClr val="black"/>
                </a:solidFill>
              </a:rPr>
              <a:t>Ανοδική</a:t>
            </a:r>
            <a:r>
              <a:rPr lang="el-GR" sz="3600" dirty="0">
                <a:solidFill>
                  <a:prstClr val="black"/>
                </a:solidFill>
              </a:rPr>
              <a:t> </a:t>
            </a:r>
            <a:r>
              <a:rPr lang="en-US" sz="3600" dirty="0" smtClean="0">
                <a:solidFill>
                  <a:prstClr val="black"/>
                </a:solidFill>
              </a:rPr>
              <a:t>                                           </a:t>
            </a:r>
            <a:r>
              <a:rPr lang="el-GR" sz="3600" dirty="0" smtClean="0">
                <a:solidFill>
                  <a:prstClr val="black"/>
                </a:solidFill>
              </a:rPr>
              <a:t>Καθοδική </a:t>
            </a:r>
            <a:endParaRPr lang="el-GR" sz="3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230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76045" y="286603"/>
            <a:ext cx="10879635" cy="1450757"/>
          </a:xfrm>
        </p:spPr>
        <p:txBody>
          <a:bodyPr/>
          <a:lstStyle/>
          <a:p>
            <a:r>
              <a:rPr lang="en-US" dirty="0"/>
              <a:t>Project 10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31321" y="1845734"/>
            <a:ext cx="11585275" cy="4434296"/>
          </a:xfrm>
        </p:spPr>
        <p:txBody>
          <a:bodyPr numCol="3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#define A 10 </a:t>
            </a:r>
            <a:endParaRPr lang="en-US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B 9 </a:t>
            </a:r>
            <a:endParaRPr lang="en-US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C 8 </a:t>
            </a:r>
            <a:endParaRPr lang="en-US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D 7 </a:t>
            </a:r>
            <a:endParaRPr lang="en-US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E 6 </a:t>
            </a:r>
            <a:endParaRPr lang="en-US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F 5 </a:t>
            </a:r>
            <a:endParaRPr lang="en-US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G 4 </a:t>
            </a:r>
            <a:endParaRPr lang="en-US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dot 3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F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G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dot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OUTPUT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F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G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dot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HIGH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80177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058401" cy="1450757"/>
          </a:xfrm>
        </p:spPr>
        <p:txBody>
          <a:bodyPr/>
          <a:lstStyle/>
          <a:p>
            <a:r>
              <a:rPr lang="en-US" dirty="0" smtClean="0"/>
              <a:t>4X7Segment</a:t>
            </a:r>
            <a:r>
              <a:rPr lang="el-GR" dirty="0" smtClean="0"/>
              <a:t>(</a:t>
            </a:r>
            <a:r>
              <a:rPr lang="en-US" dirty="0"/>
              <a:t>4-Digit 7-Segment </a:t>
            </a:r>
            <a:r>
              <a:rPr lang="en-US" dirty="0" smtClean="0"/>
              <a:t>Display</a:t>
            </a:r>
            <a:r>
              <a:rPr lang="el-GR" dirty="0" smtClean="0"/>
              <a:t>)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241" y="2130935"/>
            <a:ext cx="5078274" cy="4022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52226" y="2803469"/>
            <a:ext cx="57193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Η </a:t>
            </a:r>
            <a:r>
              <a:rPr lang="en-US" sz="2800" dirty="0" smtClean="0"/>
              <a:t>4</a:t>
            </a:r>
            <a:r>
              <a:rPr lang="el-GR" sz="2800" dirty="0" smtClean="0"/>
              <a:t> </a:t>
            </a:r>
            <a:r>
              <a:rPr lang="en-US" sz="2800" dirty="0" smtClean="0"/>
              <a:t>Digit 7</a:t>
            </a:r>
            <a:r>
              <a:rPr lang="el-GR" sz="2800" dirty="0" smtClean="0"/>
              <a:t> </a:t>
            </a:r>
            <a:r>
              <a:rPr lang="en-US" sz="2800" dirty="0" smtClean="0"/>
              <a:t>Segment Display</a:t>
            </a:r>
            <a:r>
              <a:rPr lang="el-GR" sz="2800" dirty="0" smtClean="0"/>
              <a:t> αποτελείται από 4 οθόνες </a:t>
            </a:r>
            <a:r>
              <a:rPr lang="en-US" sz="2800" dirty="0" smtClean="0"/>
              <a:t>7</a:t>
            </a:r>
            <a:r>
              <a:rPr lang="el-GR" sz="2800" dirty="0" smtClean="0"/>
              <a:t> </a:t>
            </a:r>
            <a:r>
              <a:rPr lang="en-US" sz="2800" dirty="0" smtClean="0"/>
              <a:t>Segment</a:t>
            </a:r>
            <a:r>
              <a:rPr lang="el-GR" sz="2800" dirty="0" smtClean="0"/>
              <a:t>.</a:t>
            </a:r>
          </a:p>
          <a:p>
            <a:r>
              <a:rPr lang="el-GR" sz="2800" dirty="0" smtClean="0"/>
              <a:t>Μπορεί να είναι είτε ανοδική, είτε καθοδική.</a:t>
            </a:r>
          </a:p>
          <a:p>
            <a:r>
              <a:rPr lang="el-GR" sz="2800" dirty="0" smtClean="0"/>
              <a:t>Πρέπει να προσθέσουμε αντιστάσεις για την προστασία των </a:t>
            </a:r>
            <a:r>
              <a:rPr lang="en-US" sz="2800" dirty="0" smtClean="0"/>
              <a:t>leds.</a:t>
            </a:r>
            <a:r>
              <a:rPr lang="el-GR" sz="2800" dirty="0" smtClean="0"/>
              <a:t> 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34332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4X7Segment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004" y="2038141"/>
            <a:ext cx="5847703" cy="4025919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 rotWithShape="1">
          <a:blip r:embed="rId3"/>
          <a:srcRect l="1664" t="3254" r="41760" b="1836"/>
          <a:stretch/>
        </p:blipFill>
        <p:spPr>
          <a:xfrm>
            <a:off x="8428008" y="1940504"/>
            <a:ext cx="2035833" cy="4244196"/>
          </a:xfrm>
          <a:prstGeom prst="rect">
            <a:avLst/>
          </a:prstGeom>
        </p:spPr>
      </p:pic>
      <p:sp>
        <p:nvSpPr>
          <p:cNvPr id="6" name="Ορθογώνιο 5"/>
          <p:cNvSpPr/>
          <p:nvPr/>
        </p:nvSpPr>
        <p:spPr>
          <a:xfrm>
            <a:off x="1561381" y="2049643"/>
            <a:ext cx="465827" cy="348500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Ορθογώνιο 6"/>
          <p:cNvSpPr/>
          <p:nvPr/>
        </p:nvSpPr>
        <p:spPr>
          <a:xfrm>
            <a:off x="4095823" y="2049643"/>
            <a:ext cx="465827" cy="348500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/>
          <p:cNvSpPr/>
          <p:nvPr/>
        </p:nvSpPr>
        <p:spPr>
          <a:xfrm>
            <a:off x="4994695" y="2049643"/>
            <a:ext cx="465827" cy="348500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/>
          <p:cNvSpPr/>
          <p:nvPr/>
        </p:nvSpPr>
        <p:spPr>
          <a:xfrm>
            <a:off x="5893566" y="5715560"/>
            <a:ext cx="465827" cy="348500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84776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4X7Segment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001"/>
          <a:stretch/>
        </p:blipFill>
        <p:spPr>
          <a:xfrm>
            <a:off x="334485" y="2559390"/>
            <a:ext cx="11583989" cy="22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5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Βασικές εντολές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l-GR" sz="2800" dirty="0" smtClean="0"/>
              <a:t>Η οθόνη αυτή παρουσιάζει πολλές ομοιότητες με την </a:t>
            </a:r>
            <a:r>
              <a:rPr lang="en-US" sz="2800" dirty="0" smtClean="0"/>
              <a:t>7 segment display. </a:t>
            </a:r>
            <a:r>
              <a:rPr lang="el-GR" sz="2800" dirty="0" smtClean="0"/>
              <a:t>Για τον έλεγχό της χρησιμοποιούμε την ίδια βιβλιοθήκη που χρησιμοποιήσαμε στη</a:t>
            </a:r>
            <a:r>
              <a:rPr lang="en-US" sz="2800" dirty="0" smtClean="0"/>
              <a:t> 7 segment.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 smtClean="0"/>
              <a:t>H </a:t>
            </a:r>
            <a:r>
              <a:rPr lang="el-GR" sz="2800" dirty="0" smtClean="0"/>
              <a:t>χρήση του </a:t>
            </a:r>
            <a:r>
              <a:rPr lang="en-US" sz="2800" dirty="0" smtClean="0"/>
              <a:t>delay() </a:t>
            </a:r>
            <a:r>
              <a:rPr lang="el-GR" sz="2800" dirty="0" smtClean="0"/>
              <a:t> για να γράψουμε αριθμούς στην οθόνη και να φαίνονται διαδοχικά δεν δουλεύει για την </a:t>
            </a:r>
            <a:r>
              <a:rPr lang="en-US" sz="2800" dirty="0" smtClean="0"/>
              <a:t>4X7</a:t>
            </a:r>
            <a:r>
              <a:rPr lang="el-GR" sz="2800" dirty="0" smtClean="0"/>
              <a:t> </a:t>
            </a:r>
            <a:r>
              <a:rPr lang="en-US" sz="2800" dirty="0" smtClean="0"/>
              <a:t>Segment</a:t>
            </a:r>
            <a:r>
              <a:rPr lang="el-GR" sz="2800" dirty="0" smtClean="0"/>
              <a:t> όπως δούλευε για την </a:t>
            </a:r>
            <a:r>
              <a:rPr lang="en-US" sz="2800" dirty="0" smtClean="0"/>
              <a:t>7</a:t>
            </a:r>
            <a:r>
              <a:rPr lang="el-GR" sz="2800" dirty="0" smtClean="0"/>
              <a:t> </a:t>
            </a:r>
            <a:r>
              <a:rPr lang="en-US" sz="2800" dirty="0" smtClean="0"/>
              <a:t>Segment</a:t>
            </a:r>
            <a:r>
              <a:rPr lang="el-GR" sz="2800" dirty="0" smtClean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l-GR" sz="2800" dirty="0" smtClean="0"/>
              <a:t>Μπορούμε να ελέγξουμε την οθόνη χειροκίνητα, σαν να είχαμε 8Χ4=32 </a:t>
            </a:r>
            <a:r>
              <a:rPr lang="en-US" sz="2800" dirty="0" smtClean="0"/>
              <a:t>leds</a:t>
            </a:r>
            <a:r>
              <a:rPr lang="el-GR" sz="2800" dirty="0" smtClean="0"/>
              <a:t>. Αυτό όμως είναι πολύ δύσκολο σε αυτήν την περίπτωση, οπότε χρησιμοποιούμε τη βιβλιοθήκη.</a:t>
            </a:r>
          </a:p>
        </p:txBody>
      </p:sp>
    </p:spTree>
    <p:extLst>
      <p:ext uri="{BB962C8B-B14F-4D97-AF65-F5344CB8AC3E}">
        <p14:creationId xmlns:p14="http://schemas.microsoft.com/office/powerpoint/2010/main" val="4101615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29397" y="286603"/>
            <a:ext cx="11026283" cy="1450757"/>
          </a:xfrm>
        </p:spPr>
        <p:txBody>
          <a:bodyPr/>
          <a:lstStyle/>
          <a:p>
            <a:r>
              <a:rPr lang="el-GR" dirty="0"/>
              <a:t>Βασικές εντολές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29397" y="1888865"/>
            <a:ext cx="11990716" cy="4537814"/>
          </a:xfrm>
        </p:spPr>
        <p:txBody>
          <a:bodyPr numCol="2"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b="1" dirty="0" smtClean="0"/>
              <a:t>#</a:t>
            </a:r>
            <a:r>
              <a:rPr lang="en-US" sz="2800" b="1" dirty="0"/>
              <a:t>include &lt;</a:t>
            </a:r>
            <a:r>
              <a:rPr lang="en-US" sz="2800" b="1" dirty="0" err="1"/>
              <a:t>SevSeg.h</a:t>
            </a:r>
            <a:r>
              <a:rPr lang="en-US" sz="2800" b="1" dirty="0"/>
              <a:t>&gt; </a:t>
            </a:r>
            <a:endParaRPr lang="el-GR" sz="2800" b="1" dirty="0" smtClean="0"/>
          </a:p>
          <a:p>
            <a:pPr marL="0" indent="0">
              <a:buNone/>
            </a:pPr>
            <a:r>
              <a:rPr lang="el-GR" sz="2800" dirty="0" smtClean="0"/>
              <a:t>Χρήση </a:t>
            </a:r>
            <a:r>
              <a:rPr lang="el-GR" sz="2800" dirty="0"/>
              <a:t>της βιβλιοθήκης </a:t>
            </a:r>
            <a:r>
              <a:rPr lang="en-US" sz="2800" b="1" dirty="0"/>
              <a:t>&lt;</a:t>
            </a:r>
            <a:r>
              <a:rPr lang="en-US" sz="2800" b="1" dirty="0" err="1"/>
              <a:t>SevSeg.h</a:t>
            </a:r>
            <a:r>
              <a:rPr lang="en-US" sz="2800" b="1" dirty="0" smtClean="0"/>
              <a:t>&gt;</a:t>
            </a:r>
            <a:r>
              <a:rPr lang="el-GR" sz="2800" b="1" dirty="0" smtClean="0"/>
              <a:t>.</a:t>
            </a: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err="1"/>
              <a:t>SevSeg</a:t>
            </a:r>
            <a:r>
              <a:rPr lang="en-US" sz="2800" b="1" dirty="0"/>
              <a:t> </a:t>
            </a:r>
            <a:r>
              <a:rPr lang="en-US" sz="2800" b="1" dirty="0" err="1"/>
              <a:t>sevseg</a:t>
            </a:r>
            <a:r>
              <a:rPr lang="en-US" sz="2800" b="1" dirty="0"/>
              <a:t>; </a:t>
            </a:r>
          </a:p>
          <a:p>
            <a:r>
              <a:rPr lang="el-GR" sz="2800" dirty="0" smtClean="0"/>
              <a:t>Ορίζουμε το αντικείμενο.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byte </a:t>
            </a:r>
            <a:r>
              <a:rPr lang="en-US" sz="2800" b="1" dirty="0" err="1"/>
              <a:t>numDigits</a:t>
            </a:r>
            <a:r>
              <a:rPr lang="en-US" sz="2800" b="1" dirty="0"/>
              <a:t> = </a:t>
            </a:r>
            <a:r>
              <a:rPr lang="en-US" sz="2800" b="1" dirty="0" smtClean="0"/>
              <a:t>4;</a:t>
            </a:r>
            <a:endParaRPr lang="en-US" sz="2800" b="1" dirty="0"/>
          </a:p>
          <a:p>
            <a:pPr marL="0" indent="0">
              <a:buNone/>
            </a:pPr>
            <a:r>
              <a:rPr lang="el-GR" sz="2800" dirty="0" smtClean="0"/>
              <a:t>Για οθόνη </a:t>
            </a:r>
            <a:r>
              <a:rPr lang="en-US" sz="2800" dirty="0" smtClean="0"/>
              <a:t>4</a:t>
            </a:r>
            <a:r>
              <a:rPr lang="el-GR" sz="2800" dirty="0" smtClean="0"/>
              <a:t> ψηφίων.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byte </a:t>
            </a:r>
            <a:r>
              <a:rPr lang="en-US" sz="2800" b="1" dirty="0" err="1"/>
              <a:t>digitPins</a:t>
            </a:r>
            <a:r>
              <a:rPr lang="en-US" sz="2800" b="1" dirty="0" smtClean="0"/>
              <a:t>[]={D1,D2,D3,D4}; </a:t>
            </a:r>
            <a:endParaRPr lang="en-US" sz="2800" b="1" dirty="0"/>
          </a:p>
          <a:p>
            <a:pPr marL="0" indent="0">
              <a:buNone/>
            </a:pPr>
            <a:r>
              <a:rPr lang="el-GR" sz="2800" dirty="0" smtClean="0"/>
              <a:t>Ορίζουμε τα </a:t>
            </a:r>
            <a:r>
              <a:rPr lang="en-US" sz="2800" dirty="0" smtClean="0"/>
              <a:t>pins </a:t>
            </a:r>
            <a:r>
              <a:rPr lang="el-GR" sz="2800" dirty="0" smtClean="0"/>
              <a:t>αν έχουμε οθόνη πολλών ψηφίων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r>
              <a:rPr lang="en-US" sz="2800" b="1" dirty="0" smtClean="0"/>
              <a:t>byte </a:t>
            </a:r>
            <a:r>
              <a:rPr lang="en-US" sz="2800" b="1" dirty="0" err="1"/>
              <a:t>segmentPins</a:t>
            </a:r>
            <a:r>
              <a:rPr lang="en-US" sz="2800" b="1" dirty="0"/>
              <a:t>[]={10,9,8,7,6,5,4,3};</a:t>
            </a:r>
            <a:endParaRPr lang="el-GR" sz="2800" b="1" dirty="0" smtClean="0"/>
          </a:p>
          <a:p>
            <a:r>
              <a:rPr lang="el-GR" sz="2800" dirty="0" smtClean="0"/>
              <a:t>Ορίζουμε τα </a:t>
            </a:r>
            <a:r>
              <a:rPr lang="en-US" sz="2800" dirty="0" smtClean="0"/>
              <a:t>pins </a:t>
            </a:r>
            <a:r>
              <a:rPr lang="el-GR" sz="2800" dirty="0" smtClean="0"/>
              <a:t>με την ακόλουθη σειρά </a:t>
            </a:r>
            <a:r>
              <a:rPr lang="en-US" sz="2800" dirty="0" smtClean="0"/>
              <a:t>A</a:t>
            </a:r>
            <a:r>
              <a:rPr lang="en-US" sz="2800" dirty="0"/>
              <a:t>, B, C, D, E, F, G ,</a:t>
            </a:r>
            <a:r>
              <a:rPr lang="en-US" sz="2800" dirty="0" smtClean="0"/>
              <a:t>Dot</a:t>
            </a:r>
            <a:r>
              <a:rPr lang="el-GR" sz="2800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bool </a:t>
            </a:r>
            <a:r>
              <a:rPr lang="en-US" sz="2800" b="1" dirty="0" err="1"/>
              <a:t>resistorsOnSegments</a:t>
            </a:r>
            <a:r>
              <a:rPr lang="en-US" sz="2800" b="1" dirty="0"/>
              <a:t> = true; </a:t>
            </a:r>
            <a:endParaRPr lang="el-GR" sz="2800" b="1" dirty="0" smtClean="0"/>
          </a:p>
          <a:p>
            <a:pPr marL="0" indent="0">
              <a:buNone/>
            </a:pPr>
            <a:r>
              <a:rPr lang="el-GR" sz="2800" dirty="0" smtClean="0"/>
              <a:t>Δηλώνουμε τη χρήση αντιστάσεων.</a:t>
            </a:r>
          </a:p>
          <a:p>
            <a:pPr marL="0" indent="0">
              <a:buNone/>
            </a:pPr>
            <a:r>
              <a:rPr lang="en-US" sz="2800" b="1" dirty="0" smtClean="0"/>
              <a:t>True</a:t>
            </a:r>
            <a:r>
              <a:rPr lang="el-GR" sz="2800" b="1" dirty="0" smtClean="0"/>
              <a:t> </a:t>
            </a:r>
            <a:r>
              <a:rPr lang="en-US" sz="2800" b="1" dirty="0" smtClean="0"/>
              <a:t>-&gt;</a:t>
            </a:r>
            <a:r>
              <a:rPr lang="el-GR" sz="2800" b="1" dirty="0" smtClean="0"/>
              <a:t> 8 αντιστάσεις</a:t>
            </a:r>
            <a:endParaRPr lang="en-US" sz="2800" b="1" dirty="0" smtClean="0"/>
          </a:p>
          <a:p>
            <a:pPr marL="0" indent="0">
              <a:buNone/>
            </a:pPr>
            <a:r>
              <a:rPr lang="en-US" sz="2800" b="1" dirty="0" smtClean="0"/>
              <a:t>False</a:t>
            </a:r>
            <a:r>
              <a:rPr lang="el-GR" sz="2800" b="1" dirty="0" smtClean="0"/>
              <a:t> </a:t>
            </a:r>
            <a:r>
              <a:rPr lang="en-US" sz="2800" b="1" dirty="0" smtClean="0"/>
              <a:t>-&gt;</a:t>
            </a:r>
            <a:r>
              <a:rPr lang="el-GR" sz="2800" b="1" dirty="0" smtClean="0"/>
              <a:t> 4 αντιστάσεις</a:t>
            </a:r>
            <a:endParaRPr lang="en-US" sz="2800" b="1" dirty="0" smtClean="0"/>
          </a:p>
          <a:p>
            <a:endParaRPr lang="el-GR" sz="2800" dirty="0"/>
          </a:p>
          <a:p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250895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10882" y="286603"/>
            <a:ext cx="10344797" cy="1450757"/>
          </a:xfrm>
        </p:spPr>
        <p:txBody>
          <a:bodyPr/>
          <a:lstStyle/>
          <a:p>
            <a:r>
              <a:rPr lang="en-US" dirty="0" smtClean="0"/>
              <a:t>7Segment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8571" y="2151122"/>
            <a:ext cx="5448300" cy="353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883" y="1990979"/>
            <a:ext cx="605574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/>
              <a:t>Η οθόνη επτά </a:t>
            </a:r>
            <a:r>
              <a:rPr lang="el-GR" sz="2400" dirty="0" smtClean="0"/>
              <a:t>τμημάτων(</a:t>
            </a:r>
            <a:r>
              <a:rPr lang="en-US" sz="2400" dirty="0"/>
              <a:t>7Segment</a:t>
            </a:r>
            <a:r>
              <a:rPr lang="el-GR" sz="2400" dirty="0" smtClean="0"/>
              <a:t>) </a:t>
            </a:r>
            <a:r>
              <a:rPr lang="el-GR" sz="2400" dirty="0"/>
              <a:t>είναι μια μορφή ηλεκτρονικής </a:t>
            </a:r>
            <a:r>
              <a:rPr lang="el-GR" sz="2400" dirty="0" smtClean="0"/>
              <a:t>συσκευής για την εμφάνιση αριθμών.</a:t>
            </a:r>
          </a:p>
          <a:p>
            <a:r>
              <a:rPr lang="el-GR" sz="2400" dirty="0"/>
              <a:t>Οι οθόνες 7 τμημάτων είναι </a:t>
            </a:r>
            <a:r>
              <a:rPr lang="el-GR" sz="2400" dirty="0" smtClean="0"/>
              <a:t>στην πραγματικότητα </a:t>
            </a:r>
            <a:r>
              <a:rPr lang="el-GR" sz="2400" dirty="0"/>
              <a:t>μόνο επτά λυχνίες LED σε ένα συγκεκριμένο μοτίβο. </a:t>
            </a:r>
            <a:endParaRPr lang="el-GR" sz="2400" dirty="0" smtClean="0"/>
          </a:p>
          <a:p>
            <a:r>
              <a:rPr lang="el-GR" sz="2400" dirty="0" smtClean="0"/>
              <a:t>Καθένα </a:t>
            </a:r>
            <a:r>
              <a:rPr lang="el-GR" sz="2400" dirty="0"/>
              <a:t>από τα επτά LED ονομάζεται τμήμα επειδή όταν φωτίζεται το τμήμα αποτελεί μέρος ενός </a:t>
            </a:r>
            <a:r>
              <a:rPr lang="el-GR" sz="2400" dirty="0" smtClean="0"/>
              <a:t>αριθμού προς </a:t>
            </a:r>
            <a:r>
              <a:rPr lang="el-GR" sz="2400" dirty="0"/>
              <a:t>εμφάνιση. Ένα επιπλέον </a:t>
            </a:r>
            <a:r>
              <a:rPr lang="el-GR" sz="2400" dirty="0" smtClean="0"/>
              <a:t>8</a:t>
            </a:r>
            <a:r>
              <a:rPr lang="el-GR" sz="2400" baseline="30000" dirty="0" smtClean="0"/>
              <a:t>ο</a:t>
            </a:r>
            <a:r>
              <a:rPr lang="el-GR" sz="2400" dirty="0" smtClean="0"/>
              <a:t> </a:t>
            </a:r>
            <a:r>
              <a:rPr lang="el-GR" sz="2400" dirty="0"/>
              <a:t>LED χρησιμοποιείται μερικές φορές για ένδειξη δεκαδικού σημείου.</a:t>
            </a:r>
          </a:p>
          <a:p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3957298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46649" y="286603"/>
            <a:ext cx="11009031" cy="1450757"/>
          </a:xfrm>
        </p:spPr>
        <p:txBody>
          <a:bodyPr/>
          <a:lstStyle/>
          <a:p>
            <a:r>
              <a:rPr lang="el-GR" dirty="0"/>
              <a:t>Βασικές εντολές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46649" y="1845733"/>
            <a:ext cx="11887200" cy="448605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b="1" dirty="0" err="1" smtClean="0"/>
              <a:t>sevseg.begin</a:t>
            </a:r>
            <a:r>
              <a:rPr lang="en-US" sz="2800" b="1" dirty="0" smtClean="0"/>
              <a:t>(COMMON_ANODE,numDigits,digitPins,segmentPins,resistorsOnSegments</a:t>
            </a:r>
            <a:r>
              <a:rPr lang="en-US" sz="2800" b="1" dirty="0"/>
              <a:t>) </a:t>
            </a:r>
            <a:endParaRPr lang="el-GR" sz="2800" b="1" dirty="0"/>
          </a:p>
          <a:p>
            <a:pPr marL="0" indent="0">
              <a:buNone/>
            </a:pPr>
            <a:r>
              <a:rPr lang="el-GR" sz="2800" dirty="0" smtClean="0"/>
              <a:t>Ορίζουμε το αντικείμενο, για ανοδική οθόνη.</a:t>
            </a: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err="1" smtClean="0"/>
              <a:t>sevseg.begin</a:t>
            </a:r>
            <a:r>
              <a:rPr lang="en-US" sz="2800" b="1" dirty="0" smtClean="0"/>
              <a:t>(COMMON_CATHODE,numDigits,digitPins,segmentPins,resistorsOnSegments);</a:t>
            </a:r>
            <a:endParaRPr lang="el-GR" sz="2800" b="1" dirty="0" smtClean="0"/>
          </a:p>
          <a:p>
            <a:pPr marL="0" indent="0">
              <a:buNone/>
            </a:pPr>
            <a:r>
              <a:rPr lang="el-GR" sz="2800" dirty="0"/>
              <a:t>Ορίζουμε το αντικείμενο, για </a:t>
            </a:r>
            <a:r>
              <a:rPr lang="el-GR" sz="2800" dirty="0" smtClean="0"/>
              <a:t>καθοδική </a:t>
            </a:r>
            <a:r>
              <a:rPr lang="el-GR" sz="2800" dirty="0"/>
              <a:t>οθόνη</a:t>
            </a:r>
            <a:r>
              <a:rPr lang="el-GR" sz="2800" dirty="0" smtClean="0"/>
              <a:t>.</a:t>
            </a: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err="1"/>
              <a:t>sevseg.setBrightness</a:t>
            </a:r>
            <a:r>
              <a:rPr lang="en-US" sz="2800" b="1" dirty="0"/>
              <a:t>(90</a:t>
            </a:r>
            <a:r>
              <a:rPr lang="en-US" sz="2800" b="1" dirty="0" smtClean="0"/>
              <a:t>)</a:t>
            </a:r>
            <a:endParaRPr lang="el-GR" sz="2800" b="1" dirty="0" smtClean="0"/>
          </a:p>
          <a:p>
            <a:pPr marL="0" indent="0">
              <a:buNone/>
            </a:pPr>
            <a:r>
              <a:rPr lang="el-GR" sz="2800" dirty="0" smtClean="0"/>
              <a:t>Ρύθμιση φωτεινότητας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l-GR" sz="2800" dirty="0" smtClean="0"/>
              <a:t>Όλα τα παραπάνω τα ορίζουμε μία φορά στη </a:t>
            </a:r>
            <a:r>
              <a:rPr lang="en-US" sz="2800" dirty="0" smtClean="0"/>
              <a:t>setup.</a:t>
            </a: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27684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Βασικές εντολές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b="1" dirty="0" err="1" smtClean="0"/>
              <a:t>sevseg.setNumber</a:t>
            </a:r>
            <a:r>
              <a:rPr lang="en-US" sz="2800" b="1" dirty="0" smtClean="0"/>
              <a:t>(</a:t>
            </a:r>
            <a:r>
              <a:rPr lang="el-GR" sz="2800" b="1" dirty="0" smtClean="0"/>
              <a:t>ΧΧΧΧ, </a:t>
            </a:r>
            <a:r>
              <a:rPr lang="en-US" sz="2800" b="1" dirty="0" err="1" smtClean="0"/>
              <a:t>decimal_point</a:t>
            </a:r>
            <a:r>
              <a:rPr lang="en-US" sz="2800" b="1" dirty="0" smtClean="0"/>
              <a:t>); </a:t>
            </a:r>
          </a:p>
          <a:p>
            <a:pPr marL="0" indent="0">
              <a:buNone/>
            </a:pPr>
            <a:r>
              <a:rPr lang="el-GR" sz="2800" dirty="0" smtClean="0"/>
              <a:t>Η οθόνη γράφει τον αριθμό που θέλουμε.</a:t>
            </a:r>
          </a:p>
          <a:p>
            <a:pPr marL="0" indent="0">
              <a:buNone/>
            </a:pPr>
            <a:r>
              <a:rPr lang="el-GR" sz="2800" dirty="0" smtClean="0"/>
              <a:t>χ=[0, 9]</a:t>
            </a: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err="1" smtClean="0"/>
              <a:t>Sevseg.refreshDisplay</a:t>
            </a:r>
            <a:r>
              <a:rPr lang="en-US" sz="2800" b="1" dirty="0" smtClean="0"/>
              <a:t>();</a:t>
            </a:r>
            <a:endParaRPr lang="el-GR" sz="2800" b="1" dirty="0" smtClean="0"/>
          </a:p>
          <a:p>
            <a:pPr marL="0" indent="0">
              <a:buNone/>
            </a:pPr>
            <a:r>
              <a:rPr lang="el-GR" sz="2800" dirty="0" smtClean="0"/>
              <a:t>Καθαρίζει την ο</a:t>
            </a:r>
            <a:r>
              <a:rPr lang="el-GR" sz="2800" dirty="0"/>
              <a:t>θ</a:t>
            </a:r>
            <a:r>
              <a:rPr lang="el-GR" sz="2800" dirty="0" smtClean="0"/>
              <a:t>όνη.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l-GR" sz="2800" dirty="0" smtClean="0"/>
              <a:t>Οι δύο παραπάνω εντολές στη σειρά μας βοηθούν να γράψουμε στην οθόνη ότι θέλουμε.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77986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Βασικές εντολές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l-GR" sz="2800" dirty="0" smtClean="0"/>
              <a:t>Για να βάλουμε κόμμα: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err="1"/>
              <a:t>sevseg.setNumber</a:t>
            </a:r>
            <a:r>
              <a:rPr lang="en-US" sz="2800" b="1" dirty="0"/>
              <a:t>(</a:t>
            </a:r>
            <a:r>
              <a:rPr lang="el-GR" sz="2800" b="1" dirty="0"/>
              <a:t>ΧΧΧΧ, </a:t>
            </a:r>
            <a:r>
              <a:rPr lang="el-GR" sz="2800" b="1" dirty="0" smtClean="0"/>
              <a:t>1</a:t>
            </a:r>
            <a:r>
              <a:rPr lang="en-US" sz="2800" b="1" dirty="0" smtClean="0"/>
              <a:t>); </a:t>
            </a:r>
            <a:endParaRPr lang="el-GR" sz="2800" b="1" dirty="0" smtClean="0"/>
          </a:p>
          <a:p>
            <a:pPr marL="0" indent="0">
              <a:buNone/>
            </a:pPr>
            <a:r>
              <a:rPr lang="el-GR" sz="2800" dirty="0" smtClean="0"/>
              <a:t>1 δεκαδικό ψηφίο, πχ.888.8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err="1"/>
              <a:t>sevseg.setNumber</a:t>
            </a:r>
            <a:r>
              <a:rPr lang="en-US" sz="2800" b="1" dirty="0"/>
              <a:t>(</a:t>
            </a:r>
            <a:r>
              <a:rPr lang="el-GR" sz="2800" b="1" dirty="0"/>
              <a:t>ΧΧΧΧ, </a:t>
            </a:r>
            <a:r>
              <a:rPr lang="el-GR" sz="2800" b="1" dirty="0" smtClean="0"/>
              <a:t>2</a:t>
            </a:r>
            <a:r>
              <a:rPr lang="en-US" sz="2800" b="1" dirty="0" smtClean="0"/>
              <a:t>); </a:t>
            </a:r>
            <a:endParaRPr lang="en-US" sz="2800" b="1" dirty="0"/>
          </a:p>
          <a:p>
            <a:pPr marL="0" indent="0">
              <a:buNone/>
            </a:pPr>
            <a:r>
              <a:rPr lang="el-GR" sz="2800" dirty="0" smtClean="0"/>
              <a:t>2 δεκαδικά ψηφία, πχ.88.88</a:t>
            </a:r>
            <a:endParaRPr lang="el-GR" sz="2800" b="1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err="1"/>
              <a:t>sevseg.setNumber</a:t>
            </a:r>
            <a:r>
              <a:rPr lang="en-US" sz="2800" b="1" dirty="0"/>
              <a:t>(</a:t>
            </a:r>
            <a:r>
              <a:rPr lang="el-GR" sz="2800" b="1" dirty="0"/>
              <a:t>ΧΧΧΧ, </a:t>
            </a:r>
            <a:r>
              <a:rPr lang="el-GR" sz="2800" b="1" dirty="0" smtClean="0"/>
              <a:t>3</a:t>
            </a:r>
            <a:r>
              <a:rPr lang="en-US" sz="2800" b="1" dirty="0" smtClean="0"/>
              <a:t>); </a:t>
            </a:r>
            <a:endParaRPr lang="el-GR" sz="2800" b="1" dirty="0" smtClean="0"/>
          </a:p>
          <a:p>
            <a:pPr marL="0" indent="0">
              <a:buNone/>
            </a:pPr>
            <a:r>
              <a:rPr lang="el-GR" sz="2800" dirty="0" smtClean="0"/>
              <a:t>3 </a:t>
            </a:r>
            <a:r>
              <a:rPr lang="el-GR" sz="2800" dirty="0"/>
              <a:t>δεκαδικά ψηφία, </a:t>
            </a:r>
            <a:r>
              <a:rPr lang="el-GR" sz="2800" dirty="0" smtClean="0"/>
              <a:t>πχ.8.888</a:t>
            </a:r>
            <a:endParaRPr lang="el-GR" sz="2800" b="1" dirty="0"/>
          </a:p>
        </p:txBody>
      </p:sp>
    </p:spTree>
    <p:extLst>
      <p:ext uri="{BB962C8B-B14F-4D97-AF65-F5344CB8AC3E}">
        <p14:creationId xmlns:p14="http://schemas.microsoft.com/office/powerpoint/2010/main" val="4281244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11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2800" dirty="0" smtClean="0"/>
              <a:t>Να δείχνει η οθόνη τον αριθμό </a:t>
            </a:r>
            <a:r>
              <a:rPr lang="en-US" sz="2800" dirty="0" smtClean="0"/>
              <a:t>111.1</a:t>
            </a:r>
            <a:r>
              <a:rPr lang="el-GR" sz="2800" dirty="0" smtClean="0"/>
              <a:t>, 56.79, 8.888.</a:t>
            </a:r>
          </a:p>
          <a:p>
            <a:endParaRPr lang="el-GR" sz="2800" dirty="0"/>
          </a:p>
          <a:p>
            <a:r>
              <a:rPr lang="el-GR" sz="2800" dirty="0"/>
              <a:t>Υλικά: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4 digit 7 Segment</a:t>
            </a:r>
            <a:r>
              <a:rPr lang="el-GR" sz="2800" dirty="0" smtClean="0"/>
              <a:t> ανοδική</a:t>
            </a:r>
            <a:endParaRPr lang="el-GR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l-GR" sz="2800" dirty="0" smtClean="0"/>
              <a:t>4 </a:t>
            </a:r>
            <a:r>
              <a:rPr lang="el-GR" sz="2800" dirty="0"/>
              <a:t>αντιστάσεις 220</a:t>
            </a:r>
            <a:r>
              <a:rPr lang="en-US" sz="2800" dirty="0"/>
              <a:t>ohm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87484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11</a:t>
            </a:r>
            <a:endParaRPr lang="el-GR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5180" y="1814998"/>
            <a:ext cx="7442599" cy="446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53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38023" y="286603"/>
            <a:ext cx="11017657" cy="1450757"/>
          </a:xfrm>
        </p:spPr>
        <p:txBody>
          <a:bodyPr/>
          <a:lstStyle/>
          <a:p>
            <a:r>
              <a:rPr lang="en-US" dirty="0"/>
              <a:t>Project 11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38023" y="1737359"/>
            <a:ext cx="11775056" cy="4551297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#include &lt;</a:t>
            </a:r>
            <a:r>
              <a:rPr lang="en-US" dirty="0" err="1">
                <a:solidFill>
                  <a:srgbClr val="804000"/>
                </a:solidFill>
                <a:latin typeface="Courier New" panose="02070309020205020404" pitchFamily="49" charset="0"/>
              </a:rPr>
              <a:t>SevSeg.h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&gt;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SevSeg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sevseg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Initiate the object.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Set to 4 for four digit display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byte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numDigits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defines common pins while using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multi-digit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display.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byte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digitPins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[]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Defines </a:t>
            </a:r>
            <a:r>
              <a:rPr 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arduino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 pin connections in </a:t>
            </a: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order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: A, B, C, D, E, F, G, DP.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byte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segmentPins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[]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13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bool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resistorsOnSegments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variable above indicates that 4 </a:t>
            </a: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resistors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were placed on the digit //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pins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.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Set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variable to 1 if you want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//to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use 8 resistors on the segment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//pins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.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sevseg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COMMON_ANODE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numDigits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digitPins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segmentPins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resistorsOnSegments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sevseg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setBrightness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90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862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11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loop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sevseg.setNumber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(1111,1);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sevseg.refreshDisplay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();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sevseg.setNumber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(5679,2);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sevseg.refreshDisplay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();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sevseg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setNumber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8888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sevseg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refreshDisplay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();}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031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8*8 </a:t>
            </a:r>
            <a:r>
              <a:rPr lang="en-US" dirty="0" smtClean="0"/>
              <a:t>Matrix</a:t>
            </a:r>
            <a:r>
              <a:rPr lang="el-GR" dirty="0" smtClean="0"/>
              <a:t>(</a:t>
            </a:r>
            <a:r>
              <a:rPr lang="en-US" dirty="0"/>
              <a:t>LED Dot Matrix </a:t>
            </a:r>
            <a:r>
              <a:rPr lang="en-US" dirty="0" smtClean="0"/>
              <a:t>Display</a:t>
            </a:r>
            <a:r>
              <a:rPr lang="el-GR" dirty="0" smtClean="0"/>
              <a:t>)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083" y="1874562"/>
            <a:ext cx="4164833" cy="4363158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117" y="1993979"/>
            <a:ext cx="47053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7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8*8 Matrix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800" dirty="0" smtClean="0"/>
              <a:t>Αποτελείται από 8*8=64 </a:t>
            </a:r>
            <a:r>
              <a:rPr lang="en-US" sz="2800" dirty="0" smtClean="0"/>
              <a:t>leds. </a:t>
            </a:r>
            <a:r>
              <a:rPr lang="el-GR" sz="2800" dirty="0"/>
              <a:t>Τα </a:t>
            </a:r>
            <a:r>
              <a:rPr lang="el-GR" sz="2800" dirty="0" smtClean="0"/>
              <a:t>LED</a:t>
            </a:r>
            <a:r>
              <a:rPr lang="en-US" sz="2800" dirty="0" smtClean="0"/>
              <a:t>S</a:t>
            </a:r>
            <a:r>
              <a:rPr lang="el-GR" sz="2800" dirty="0" smtClean="0"/>
              <a:t> </a:t>
            </a:r>
            <a:r>
              <a:rPr lang="el-GR" sz="2800" dirty="0"/>
              <a:t>στην ίδια σειρά συνδέονται μεταξύ τους όπως και τα </a:t>
            </a:r>
            <a:r>
              <a:rPr lang="el-GR" sz="2800" dirty="0" smtClean="0"/>
              <a:t>LED</a:t>
            </a:r>
            <a:r>
              <a:rPr lang="en-US" sz="2800" dirty="0"/>
              <a:t>S</a:t>
            </a:r>
            <a:r>
              <a:rPr lang="el-GR" sz="2800" dirty="0" smtClean="0"/>
              <a:t> </a:t>
            </a:r>
            <a:r>
              <a:rPr lang="el-GR" sz="2800" dirty="0"/>
              <a:t>στην ίδια στήλη.</a:t>
            </a: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742930"/>
            <a:ext cx="4617558" cy="34941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10819" y="2742930"/>
            <a:ext cx="52448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MAX7219 LED Dot Matrix </a:t>
            </a:r>
            <a:r>
              <a:rPr lang="en-US" sz="2800" b="1" dirty="0" smtClean="0"/>
              <a:t>Display</a:t>
            </a:r>
            <a:r>
              <a:rPr lang="el-GR" sz="2800" b="1" dirty="0" smtClean="0"/>
              <a:t> </a:t>
            </a:r>
            <a:r>
              <a:rPr lang="en-US" sz="2800" b="1" dirty="0" smtClean="0"/>
              <a:t>module</a:t>
            </a:r>
          </a:p>
          <a:p>
            <a:r>
              <a:rPr lang="en-US" sz="2800" dirty="0" smtClean="0"/>
              <a:t>MD_MAX72XX, </a:t>
            </a:r>
            <a:r>
              <a:rPr lang="en-US" sz="2800" dirty="0"/>
              <a:t>MD_Parola </a:t>
            </a:r>
            <a:r>
              <a:rPr lang="en-US" sz="2800" dirty="0" smtClean="0"/>
              <a:t>Library</a:t>
            </a:r>
          </a:p>
          <a:p>
            <a:r>
              <a:rPr lang="el-GR" sz="2800" dirty="0" smtClean="0"/>
              <a:t>Βιβλιοθήκες για τον έλεγχο του </a:t>
            </a:r>
            <a:r>
              <a:rPr lang="en-US" sz="2800" dirty="0" smtClean="0"/>
              <a:t> module.</a:t>
            </a:r>
            <a:r>
              <a:rPr lang="en-US" sz="2800" dirty="0"/>
              <a:t> </a:t>
            </a:r>
            <a:endParaRPr lang="en-US" sz="2800" dirty="0" smtClean="0"/>
          </a:p>
          <a:p>
            <a:r>
              <a:rPr lang="el-GR" sz="2800" dirty="0" smtClean="0"/>
              <a:t>Εμείς δε θα χρησιμοποιήσουμε το</a:t>
            </a:r>
            <a:r>
              <a:rPr lang="en-US" sz="2800" dirty="0" smtClean="0"/>
              <a:t> module </a:t>
            </a:r>
            <a:r>
              <a:rPr lang="el-GR" sz="2800" dirty="0" smtClean="0"/>
              <a:t> αυτό, αλλά τον απλό </a:t>
            </a:r>
            <a:r>
              <a:rPr lang="en-US" sz="2800" dirty="0"/>
              <a:t>8*8 </a:t>
            </a:r>
            <a:r>
              <a:rPr lang="en-US" sz="2800" dirty="0" smtClean="0"/>
              <a:t>Matrix</a:t>
            </a:r>
            <a:r>
              <a:rPr lang="el-GR" sz="2800" dirty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7378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8*8 Matrix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3"/>
            <a:ext cx="6407701" cy="4408417"/>
          </a:xfrm>
        </p:spPr>
        <p:txBody>
          <a:bodyPr>
            <a:normAutofit/>
          </a:bodyPr>
          <a:lstStyle/>
          <a:p>
            <a:r>
              <a:rPr lang="el-GR" sz="2800" dirty="0" smtClean="0"/>
              <a:t>Ο </a:t>
            </a:r>
            <a:r>
              <a:rPr lang="el-GR" sz="2800" dirty="0"/>
              <a:t>λόγος που όλες οι σειρές και οι στήλες συνδέονται μεταξύ τους είναι η μείωση του αριθμού των </a:t>
            </a:r>
            <a:r>
              <a:rPr lang="en-US" sz="2800" dirty="0" smtClean="0"/>
              <a:t>pins</a:t>
            </a:r>
            <a:r>
              <a:rPr lang="el-GR" sz="2800" dirty="0" smtClean="0"/>
              <a:t> </a:t>
            </a:r>
            <a:r>
              <a:rPr lang="el-GR" sz="2800" dirty="0"/>
              <a:t>που απαιτούνται. Εάν δεν συνέβαινε αυτό, </a:t>
            </a:r>
            <a:r>
              <a:rPr lang="el-GR" sz="2800" dirty="0" smtClean="0"/>
              <a:t>ένας πίνακας 8 </a:t>
            </a:r>
            <a:r>
              <a:rPr lang="el-GR" sz="2800" dirty="0"/>
              <a:t>× 8 κουκκίδων θα απαιτούσε 65 </a:t>
            </a:r>
            <a:r>
              <a:rPr lang="en-US" sz="2800" dirty="0"/>
              <a:t>pins</a:t>
            </a:r>
            <a:r>
              <a:rPr lang="el-GR" sz="2800" dirty="0" smtClean="0"/>
              <a:t>, ένα </a:t>
            </a:r>
            <a:r>
              <a:rPr lang="el-GR" sz="2800" dirty="0"/>
              <a:t>για κάθε LED και </a:t>
            </a:r>
            <a:r>
              <a:rPr lang="el-GR" sz="2800" dirty="0" smtClean="0"/>
              <a:t>ένα </a:t>
            </a:r>
            <a:r>
              <a:rPr lang="el-GR" sz="2800" dirty="0"/>
              <a:t>για έναν κοινό σύνδεσμο ανόδου ή καθόδου. Συνδέοντας γραμμές και στήλες μαζί, απαιτούνται μόνο 16 </a:t>
            </a:r>
            <a:r>
              <a:rPr lang="en-US" sz="2800" dirty="0"/>
              <a:t>pins</a:t>
            </a:r>
            <a:r>
              <a:rPr lang="el-GR" sz="2800" dirty="0" smtClean="0"/>
              <a:t>. </a:t>
            </a:r>
            <a:r>
              <a:rPr lang="el-GR" sz="2800" dirty="0"/>
              <a:t>Αυτή η τεχνική ελέγχου μεγάλου αριθμού LED με λιγότερες ακίδες </a:t>
            </a:r>
            <a:r>
              <a:rPr lang="el-GR" sz="2800" dirty="0" smtClean="0"/>
              <a:t>ονομάζεται </a:t>
            </a:r>
            <a:r>
              <a:rPr lang="en-US" sz="2800" u="sng" dirty="0"/>
              <a:t>Multiplexing</a:t>
            </a:r>
            <a:r>
              <a:rPr lang="en-US" sz="2800" dirty="0"/>
              <a:t>.</a:t>
            </a:r>
            <a:endParaRPr lang="el-GR" sz="2800" dirty="0"/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 rotWithShape="1">
          <a:blip r:embed="rId2"/>
          <a:srcRect l="5898" t="5210" r="2589"/>
          <a:stretch/>
        </p:blipFill>
        <p:spPr>
          <a:xfrm>
            <a:off x="7504981" y="1962348"/>
            <a:ext cx="3959525" cy="417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96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7Segment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3"/>
            <a:ext cx="10703656" cy="4373911"/>
          </a:xfrm>
        </p:spPr>
        <p:txBody>
          <a:bodyPr>
            <a:normAutofit/>
          </a:bodyPr>
          <a:lstStyle/>
          <a:p>
            <a:r>
              <a:rPr lang="el-GR" sz="2800" dirty="0"/>
              <a:t>Υπάρχουν δύο τύποι οθονών LED 7 τμημάτων: </a:t>
            </a:r>
            <a:r>
              <a:rPr lang="el-GR" sz="2800" b="1" dirty="0"/>
              <a:t>κοινή κάθοδος (CC) </a:t>
            </a:r>
            <a:r>
              <a:rPr lang="el-GR" sz="2800" dirty="0"/>
              <a:t>και </a:t>
            </a:r>
            <a:r>
              <a:rPr lang="el-GR" sz="2800" b="1" dirty="0"/>
              <a:t>κοινή άνοδος (CA)</a:t>
            </a:r>
            <a:r>
              <a:rPr lang="el-GR" sz="2800" dirty="0"/>
              <a:t>.</a:t>
            </a:r>
            <a:r>
              <a:rPr lang="el-GR" sz="2800" b="1" dirty="0"/>
              <a:t> </a:t>
            </a:r>
            <a:r>
              <a:rPr lang="el-GR" sz="2800" dirty="0"/>
              <a:t>Η διαφορά μεταξύ των δύο ενδείξεων είναι ότι η κοινή κάθοδος έχει όλες τις καθόδους των 7 τμημάτων συνδεδεμένες απευθείας μεταξύ τους και η κοινή άνοδος έχει όλες τις άνοδοι των 7 τμημάτων συνδεδεμένες μεταξύ τους</a:t>
            </a:r>
            <a:r>
              <a:rPr lang="el-GR" sz="2800" dirty="0" smtClean="0"/>
              <a:t>.</a:t>
            </a:r>
            <a:endParaRPr lang="el-GR" sz="2800" dirty="0"/>
          </a:p>
          <a:p>
            <a:r>
              <a:rPr lang="el-GR" sz="2800" dirty="0" smtClean="0"/>
              <a:t>Για να καταλάβουμε ποιο είδος οθόνης έχουμε, συνδέουμε μία </a:t>
            </a:r>
            <a:r>
              <a:rPr lang="el-GR" sz="2800" dirty="0"/>
              <a:t>αντίσταση στο θετικό τερματικό </a:t>
            </a:r>
            <a:r>
              <a:rPr lang="el-GR" sz="2800" dirty="0" smtClean="0"/>
              <a:t>και </a:t>
            </a:r>
            <a:r>
              <a:rPr lang="el-GR" sz="2800" dirty="0"/>
              <a:t>μετά </a:t>
            </a:r>
            <a:r>
              <a:rPr lang="el-GR" sz="2800" dirty="0" smtClean="0"/>
              <a:t>συνδέουμε </a:t>
            </a:r>
            <a:r>
              <a:rPr lang="el-GR" sz="2800" dirty="0"/>
              <a:t>οποιοδήποτε από τα τμήματα A-G στα 0V ή </a:t>
            </a:r>
            <a:r>
              <a:rPr lang="el-GR" sz="2800" dirty="0" smtClean="0"/>
              <a:t>GND. </a:t>
            </a:r>
            <a:r>
              <a:rPr lang="el-GR" sz="2800" dirty="0"/>
              <a:t>Εάν η λυχνία LED ανάψει, είναι </a:t>
            </a:r>
            <a:r>
              <a:rPr lang="el-GR" sz="2800" dirty="0" smtClean="0"/>
              <a:t>κοινή </a:t>
            </a:r>
            <a:r>
              <a:rPr lang="el-GR" sz="2800" dirty="0"/>
              <a:t>ANODE. Εάν δεν ανάβει κανένα τμήμα τότε πρέπει να </a:t>
            </a:r>
            <a:r>
              <a:rPr lang="el-GR" sz="2800" dirty="0" smtClean="0"/>
              <a:t>αντιστρέψουμε </a:t>
            </a:r>
            <a:r>
              <a:rPr lang="el-GR" sz="2800" dirty="0"/>
              <a:t>την </a:t>
            </a:r>
            <a:r>
              <a:rPr lang="el-GR" sz="2800" dirty="0" smtClean="0"/>
              <a:t>καλωδίωση γιατί είναι κοινή </a:t>
            </a:r>
            <a:r>
              <a:rPr lang="en-US" sz="2800" dirty="0" smtClean="0"/>
              <a:t>CATHODE</a:t>
            </a:r>
            <a:r>
              <a:rPr lang="el-GR" sz="2800" dirty="0" smtClean="0"/>
              <a:t>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2084206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8*8 Matrix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737361"/>
            <a:ext cx="11094720" cy="4741078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Multiplexing</a:t>
            </a:r>
            <a:r>
              <a:rPr lang="en-US" sz="2800" dirty="0" smtClean="0"/>
              <a:t> </a:t>
            </a:r>
            <a:endParaRPr lang="el-GR" sz="2800" dirty="0" smtClean="0"/>
          </a:p>
          <a:p>
            <a:r>
              <a:rPr lang="el-GR" sz="2800" dirty="0" smtClean="0"/>
              <a:t>Λόγω </a:t>
            </a:r>
            <a:r>
              <a:rPr lang="el-GR" sz="2800" dirty="0"/>
              <a:t>του περιορισμένου αριθμού </a:t>
            </a:r>
            <a:r>
              <a:rPr lang="en-US" sz="2800" dirty="0"/>
              <a:t>pins</a:t>
            </a:r>
            <a:r>
              <a:rPr lang="el-GR" sz="2800" dirty="0" smtClean="0"/>
              <a:t>, μπορούμε </a:t>
            </a:r>
            <a:r>
              <a:rPr lang="el-GR" sz="2800" dirty="0"/>
              <a:t>να </a:t>
            </a:r>
            <a:r>
              <a:rPr lang="el-GR" sz="2800" dirty="0" smtClean="0"/>
              <a:t>εμφανίσουμε </a:t>
            </a:r>
            <a:r>
              <a:rPr lang="el-GR" sz="2800" dirty="0"/>
              <a:t>μόνο μία σειρά ή μία στήλη LED κάθε φορά. Για να εμφανιστεί ολόκληρος ο πίνακας πρέπει να </a:t>
            </a:r>
            <a:r>
              <a:rPr lang="el-GR" sz="2800" dirty="0" smtClean="0"/>
              <a:t>πολλαπλασιάσουμε </a:t>
            </a:r>
            <a:r>
              <a:rPr lang="el-GR" sz="2800" dirty="0"/>
              <a:t>τις στήλες ή τις σειρές. Δηλαδή, </a:t>
            </a:r>
            <a:r>
              <a:rPr lang="el-GR" sz="2800" dirty="0" smtClean="0"/>
              <a:t>εμφανίσουμε </a:t>
            </a:r>
            <a:r>
              <a:rPr lang="el-GR" sz="2800" dirty="0"/>
              <a:t>κάθε στήλη ή σειρά μία κάθε φορά και </a:t>
            </a:r>
            <a:r>
              <a:rPr lang="el-GR" sz="2800" dirty="0" smtClean="0"/>
              <a:t>το κάνουμε τόσο </a:t>
            </a:r>
            <a:r>
              <a:rPr lang="el-GR" sz="2800" dirty="0"/>
              <a:t>γρήγορα ώστε όλες οι στήλες ή οι σειρές να φαίνονται ταυτόχρονα ορατές</a:t>
            </a:r>
            <a:r>
              <a:rPr lang="el-GR" sz="2800" dirty="0" smtClean="0"/>
              <a:t>.</a:t>
            </a:r>
          </a:p>
          <a:p>
            <a:r>
              <a:rPr lang="el-GR" sz="2800" dirty="0"/>
              <a:t>Σε αυτήν την τεχνική, κάθε στήλη ενεργοποιείται για πολύ μικρό χρονικό </a:t>
            </a:r>
            <a:r>
              <a:rPr lang="el-GR" sz="2800" dirty="0" smtClean="0"/>
              <a:t>διάστημα. </a:t>
            </a:r>
            <a:r>
              <a:rPr lang="el-GR" sz="2800" dirty="0"/>
              <a:t>Οι στήλες αλλάζουν τόσο γρήγορα (εκατοντάδες ή χιλιάδες φορές το δευτερόλεπτο) </a:t>
            </a:r>
            <a:r>
              <a:rPr lang="el-GR" sz="2800" dirty="0" smtClean="0"/>
              <a:t>που το ανθρώπινο μάτι </a:t>
            </a:r>
            <a:r>
              <a:rPr lang="el-GR" sz="2800" dirty="0"/>
              <a:t>αντιλαμβάνεται ότι η οθόνη είναι πλήρως φωτισμένη. Επομένως, ανά πάσα στιγμή </a:t>
            </a:r>
            <a:r>
              <a:rPr lang="el-GR" sz="2800" dirty="0" smtClean="0"/>
              <a:t>ανάβουν μόνο 8 </a:t>
            </a:r>
            <a:r>
              <a:rPr lang="el-GR" sz="2800" dirty="0"/>
              <a:t>LED.</a:t>
            </a:r>
          </a:p>
        </p:txBody>
      </p:sp>
    </p:spTree>
    <p:extLst>
      <p:ext uri="{BB962C8B-B14F-4D97-AF65-F5344CB8AC3E}">
        <p14:creationId xmlns:p14="http://schemas.microsoft.com/office/powerpoint/2010/main" val="3715626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 rotWithShape="1">
          <a:blip r:embed="rId2"/>
          <a:srcRect l="4037" t="2952" r="2335" b="6989"/>
          <a:stretch/>
        </p:blipFill>
        <p:spPr>
          <a:xfrm>
            <a:off x="2501662" y="276044"/>
            <a:ext cx="7487728" cy="601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4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8*8 Matrix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2664" y="1975659"/>
            <a:ext cx="614763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19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Βασικές εντολές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 err="1" smtClean="0"/>
              <a:t>int</a:t>
            </a:r>
            <a:r>
              <a:rPr lang="en-US" sz="2400" b="1" dirty="0" smtClean="0"/>
              <a:t> </a:t>
            </a:r>
            <a:r>
              <a:rPr lang="en-US" sz="2400" b="1" dirty="0"/>
              <a:t>R[] = {2,7,A5,5,13,A4,12,A2};  </a:t>
            </a:r>
            <a:endParaRPr lang="el-GR" sz="2400" b="1" dirty="0" smtClean="0"/>
          </a:p>
          <a:p>
            <a:pPr marL="0" indent="0">
              <a:buNone/>
            </a:pPr>
            <a:r>
              <a:rPr lang="el-GR" sz="2400" dirty="0" smtClean="0"/>
              <a:t>Ορίζουμε τα </a:t>
            </a:r>
            <a:r>
              <a:rPr lang="en-US" sz="2400" dirty="0" smtClean="0"/>
              <a:t>pin </a:t>
            </a:r>
            <a:r>
              <a:rPr lang="el-GR" sz="2400" dirty="0" smtClean="0"/>
              <a:t>κάθε γραμμής.</a:t>
            </a: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err="1" smtClean="0"/>
              <a:t>int</a:t>
            </a:r>
            <a:r>
              <a:rPr lang="en-US" sz="2400" b="1" dirty="0" smtClean="0"/>
              <a:t> </a:t>
            </a:r>
            <a:r>
              <a:rPr lang="en-US" sz="2400" b="1" dirty="0"/>
              <a:t>C[] = {6,11,10,3,A3,4,8,9}; </a:t>
            </a:r>
            <a:endParaRPr lang="el-GR" sz="2400" b="1" dirty="0" smtClean="0"/>
          </a:p>
          <a:p>
            <a:pPr marL="0" indent="0">
              <a:buNone/>
            </a:pPr>
            <a:r>
              <a:rPr lang="el-GR" sz="2400" dirty="0"/>
              <a:t>Ορίζουμε τα </a:t>
            </a:r>
            <a:r>
              <a:rPr lang="en-US" sz="2400" dirty="0"/>
              <a:t>pin </a:t>
            </a:r>
            <a:r>
              <a:rPr lang="el-GR" sz="2400" dirty="0"/>
              <a:t>κάθε </a:t>
            </a:r>
            <a:r>
              <a:rPr lang="el-GR" sz="2400" dirty="0" smtClean="0"/>
              <a:t>στήλης.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Display(</a:t>
            </a:r>
            <a:r>
              <a:rPr lang="en-US" sz="2400" b="1" dirty="0" err="1" smtClean="0"/>
              <a:t>name_of_matrix</a:t>
            </a:r>
            <a:r>
              <a:rPr lang="en-US" sz="2400" b="1" dirty="0" smtClean="0"/>
              <a:t>);</a:t>
            </a:r>
          </a:p>
          <a:p>
            <a:pPr marL="0" indent="0">
              <a:buNone/>
            </a:pPr>
            <a:r>
              <a:rPr lang="el-GR" sz="2400" dirty="0" smtClean="0"/>
              <a:t>Δείχνει στην οθόνη τον πίνακα με το σχέδιο που θέλουμε.</a:t>
            </a:r>
          </a:p>
          <a:p>
            <a:pPr>
              <a:buFont typeface="Wingdings" panose="05000000000000000000" pitchFamily="2" charset="2"/>
              <a:buChar char="q"/>
            </a:pPr>
            <a:endParaRPr lang="el-GR" sz="24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99718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Βασικές εντολές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68802"/>
          </a:xfrm>
        </p:spPr>
        <p:txBody>
          <a:bodyPr numCol="2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unsigned char name[8][8] =</a:t>
            </a:r>
          </a:p>
          <a:p>
            <a:pPr marL="0" indent="0">
              <a:buNone/>
            </a:pPr>
            <a:r>
              <a:rPr lang="en-US" sz="2400" b="1" dirty="0" smtClean="0"/>
              <a:t>{0,0,0,0,0,0,0,0</a:t>
            </a:r>
            <a:r>
              <a:rPr lang="en-US" sz="2400" b="1" dirty="0"/>
              <a:t>, </a:t>
            </a:r>
          </a:p>
          <a:p>
            <a:pPr marL="0" indent="0">
              <a:buNone/>
            </a:pPr>
            <a:r>
              <a:rPr lang="en-US" sz="2400" b="1" dirty="0"/>
              <a:t>0,0,0,0,0,0,0,0,  </a:t>
            </a:r>
          </a:p>
          <a:p>
            <a:pPr marL="0" indent="0">
              <a:buNone/>
            </a:pPr>
            <a:r>
              <a:rPr lang="en-US" sz="2400" b="1" dirty="0"/>
              <a:t>0,0,1,0,0,1,0,0,  </a:t>
            </a:r>
          </a:p>
          <a:p>
            <a:pPr marL="0" indent="0">
              <a:buNone/>
            </a:pPr>
            <a:r>
              <a:rPr lang="en-US" sz="2400" b="1" dirty="0"/>
              <a:t>0,1,1,1,1,1,1,0,  </a:t>
            </a:r>
          </a:p>
          <a:p>
            <a:pPr marL="0" indent="0">
              <a:buNone/>
            </a:pPr>
            <a:r>
              <a:rPr lang="en-US" sz="2400" b="1" dirty="0"/>
              <a:t>0,1,1,1,1,1,1,0,  </a:t>
            </a:r>
          </a:p>
          <a:p>
            <a:pPr marL="0" indent="0">
              <a:buNone/>
            </a:pPr>
            <a:r>
              <a:rPr lang="en-US" sz="2400" b="1" dirty="0"/>
              <a:t>0,0,1,1,1,1,0,0,  </a:t>
            </a:r>
          </a:p>
          <a:p>
            <a:pPr marL="0" indent="0">
              <a:buNone/>
            </a:pPr>
            <a:r>
              <a:rPr lang="en-US" sz="2400" b="1" dirty="0"/>
              <a:t>0,0,0,1,1,0,0,0,  </a:t>
            </a:r>
          </a:p>
          <a:p>
            <a:pPr marL="0" indent="0">
              <a:buNone/>
            </a:pPr>
            <a:r>
              <a:rPr lang="en-US" sz="2400" b="1" dirty="0" smtClean="0"/>
              <a:t>0,0,0,0,0,0,0,0}; </a:t>
            </a:r>
          </a:p>
          <a:p>
            <a:pPr marL="0" indent="0">
              <a:buNone/>
            </a:pPr>
            <a:r>
              <a:rPr lang="el-GR" sz="2400" dirty="0" smtClean="0"/>
              <a:t>Πίνακας που ορίζει ποια </a:t>
            </a:r>
            <a:r>
              <a:rPr lang="en-US" sz="2400" dirty="0" smtClean="0"/>
              <a:t>led </a:t>
            </a:r>
            <a:r>
              <a:rPr lang="el-GR" sz="2400" dirty="0" smtClean="0"/>
              <a:t>θα ανάβουν.</a:t>
            </a:r>
          </a:p>
          <a:p>
            <a:pPr marL="0" indent="0">
              <a:buNone/>
            </a:pPr>
            <a:r>
              <a:rPr lang="el-GR" sz="2400" dirty="0" smtClean="0"/>
              <a:t>1 - &gt; Ανάβει</a:t>
            </a:r>
          </a:p>
          <a:p>
            <a:pPr marL="0" indent="0">
              <a:buNone/>
            </a:pPr>
            <a:r>
              <a:rPr lang="el-GR" sz="2400" dirty="0" smtClean="0"/>
              <a:t>0 -&gt; Δεν ανάβει</a:t>
            </a:r>
            <a:endParaRPr lang="el-GR" sz="2400" dirty="0"/>
          </a:p>
          <a:p>
            <a:pPr>
              <a:buFont typeface="Wingdings" panose="05000000000000000000" pitchFamily="2" charset="2"/>
              <a:buChar char="q"/>
            </a:pP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2321321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Βασικές εντολές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for(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= 0;i&lt;8;i++)  </a:t>
            </a:r>
          </a:p>
          <a:p>
            <a:r>
              <a:rPr lang="en-US" sz="2400" dirty="0"/>
              <a:t>  // initialize the output pins:</a:t>
            </a:r>
          </a:p>
          <a:p>
            <a:r>
              <a:rPr lang="en-US" sz="2400" dirty="0"/>
              <a:t>  {  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pinMode</a:t>
            </a:r>
            <a:r>
              <a:rPr lang="en-US" sz="2400" dirty="0"/>
              <a:t>(R[</a:t>
            </a:r>
            <a:r>
              <a:rPr lang="en-US" sz="2400" dirty="0" err="1"/>
              <a:t>i</a:t>
            </a:r>
            <a:r>
              <a:rPr lang="en-US" sz="2400" dirty="0"/>
              <a:t>],OUTPUT);  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pinMode</a:t>
            </a:r>
            <a:r>
              <a:rPr lang="en-US" sz="2400" dirty="0"/>
              <a:t>(C[</a:t>
            </a:r>
            <a:r>
              <a:rPr lang="en-US" sz="2400" dirty="0" err="1"/>
              <a:t>i</a:t>
            </a:r>
            <a:r>
              <a:rPr lang="en-US" sz="2400" dirty="0"/>
              <a:t>],OUTPUT);  </a:t>
            </a:r>
          </a:p>
          <a:p>
            <a:r>
              <a:rPr lang="en-US" sz="2400" dirty="0"/>
              <a:t>  } </a:t>
            </a:r>
            <a:endParaRPr lang="el-GR" sz="2400" dirty="0" smtClean="0"/>
          </a:p>
          <a:p>
            <a:r>
              <a:rPr lang="el-GR" sz="2400" u="sng" dirty="0" smtClean="0"/>
              <a:t>Μέσα στη </a:t>
            </a:r>
            <a:r>
              <a:rPr lang="en-US" sz="2400" u="sng" dirty="0" smtClean="0"/>
              <a:t>setup</a:t>
            </a:r>
            <a:r>
              <a:rPr lang="el-GR" sz="2400" u="sng" dirty="0" smtClean="0"/>
              <a:t> για την αρχικοποίηση των </a:t>
            </a:r>
            <a:r>
              <a:rPr lang="en-US" sz="2400" u="sng" dirty="0" smtClean="0"/>
              <a:t>pins</a:t>
            </a:r>
            <a:r>
              <a:rPr lang="el-GR" sz="2400" u="sng" dirty="0" smtClean="0"/>
              <a:t>.</a:t>
            </a:r>
            <a:endParaRPr lang="el-GR" sz="2400" u="sng" dirty="0"/>
          </a:p>
        </p:txBody>
      </p:sp>
    </p:spTree>
    <p:extLst>
      <p:ext uri="{BB962C8B-B14F-4D97-AF65-F5344CB8AC3E}">
        <p14:creationId xmlns:p14="http://schemas.microsoft.com/office/powerpoint/2010/main" val="853179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Βασικές εντολές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void Display(unsigned char </a:t>
            </a:r>
            <a:r>
              <a:rPr lang="en-US" b="1" dirty="0" err="1"/>
              <a:t>dat</a:t>
            </a:r>
            <a:r>
              <a:rPr lang="en-US" b="1" dirty="0"/>
              <a:t>[8][8])    </a:t>
            </a:r>
          </a:p>
          <a:p>
            <a:r>
              <a:rPr lang="en-US" dirty="0"/>
              <a:t>{  </a:t>
            </a:r>
          </a:p>
          <a:p>
            <a:r>
              <a:rPr lang="en-US" dirty="0"/>
              <a:t>  for(</a:t>
            </a:r>
            <a:r>
              <a:rPr lang="en-US" dirty="0" err="1"/>
              <a:t>int</a:t>
            </a:r>
            <a:r>
              <a:rPr lang="en-US" dirty="0"/>
              <a:t> c = 0; c&lt;8;c++)  </a:t>
            </a:r>
          </a:p>
          <a:p>
            <a:r>
              <a:rPr lang="en-US" dirty="0"/>
              <a:t>  {  </a:t>
            </a:r>
          </a:p>
          <a:p>
            <a:r>
              <a:rPr lang="en-US" dirty="0"/>
              <a:t>    </a:t>
            </a:r>
            <a:r>
              <a:rPr lang="en-US" dirty="0" err="1"/>
              <a:t>digitalWrite</a:t>
            </a:r>
            <a:r>
              <a:rPr lang="en-US" dirty="0"/>
              <a:t>(C[c],LOW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   //loop</a:t>
            </a:r>
          </a:p>
          <a:p>
            <a:r>
              <a:rPr lang="en-US" dirty="0" smtClean="0"/>
              <a:t>    </a:t>
            </a:r>
            <a:r>
              <a:rPr lang="en-US" dirty="0"/>
              <a:t>for(</a:t>
            </a:r>
            <a:r>
              <a:rPr lang="en-US" dirty="0" err="1"/>
              <a:t>int</a:t>
            </a:r>
            <a:r>
              <a:rPr lang="en-US" dirty="0"/>
              <a:t> r = 0;r&lt;8;r++)  </a:t>
            </a:r>
          </a:p>
          <a:p>
            <a:r>
              <a:rPr lang="en-US" dirty="0"/>
              <a:t>    {  </a:t>
            </a:r>
          </a:p>
          <a:p>
            <a:r>
              <a:rPr lang="en-US" dirty="0"/>
              <a:t>      </a:t>
            </a:r>
            <a:r>
              <a:rPr lang="en-US" dirty="0" err="1"/>
              <a:t>digitalWrite</a:t>
            </a:r>
            <a:r>
              <a:rPr lang="en-US" dirty="0"/>
              <a:t>(R[r],</a:t>
            </a:r>
            <a:r>
              <a:rPr lang="en-US" dirty="0" err="1"/>
              <a:t>dat</a:t>
            </a:r>
            <a:r>
              <a:rPr lang="en-US" dirty="0"/>
              <a:t>[r][c]);  </a:t>
            </a:r>
          </a:p>
          <a:p>
            <a:r>
              <a:rPr lang="en-US" dirty="0"/>
              <a:t>    }  </a:t>
            </a:r>
          </a:p>
          <a:p>
            <a:r>
              <a:rPr lang="en-US" dirty="0"/>
              <a:t>    delay(1);  </a:t>
            </a:r>
          </a:p>
          <a:p>
            <a:r>
              <a:rPr lang="en-US" dirty="0"/>
              <a:t>    Clear();  //Remove empty display light</a:t>
            </a:r>
          </a:p>
          <a:p>
            <a:r>
              <a:rPr lang="en-US" dirty="0"/>
              <a:t>  }  </a:t>
            </a:r>
          </a:p>
          <a:p>
            <a:r>
              <a:rPr lang="en-US" dirty="0"/>
              <a:t>} </a:t>
            </a:r>
            <a:endParaRPr lang="el-GR" dirty="0" smtClean="0"/>
          </a:p>
          <a:p>
            <a:endParaRPr lang="el-GR" dirty="0"/>
          </a:p>
          <a:p>
            <a:r>
              <a:rPr lang="el-GR" u="sng" dirty="0" smtClean="0"/>
              <a:t>Συνάρτηση που δείχνει κάποιον 8Χ8 πίνακα στην οθόνη.</a:t>
            </a:r>
            <a:endParaRPr lang="el-GR" u="sng" dirty="0"/>
          </a:p>
        </p:txBody>
      </p:sp>
    </p:spTree>
    <p:extLst>
      <p:ext uri="{BB962C8B-B14F-4D97-AF65-F5344CB8AC3E}">
        <p14:creationId xmlns:p14="http://schemas.microsoft.com/office/powerpoint/2010/main" val="3485629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Βασικές εντολές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921647"/>
            <a:ext cx="10058400" cy="4023360"/>
          </a:xfrm>
        </p:spPr>
        <p:txBody>
          <a:bodyPr numCol="2"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void Clear()                            </a:t>
            </a:r>
          </a:p>
          <a:p>
            <a:r>
              <a:rPr lang="en-US" dirty="0"/>
              <a:t>{  </a:t>
            </a:r>
          </a:p>
          <a:p>
            <a:r>
              <a:rPr lang="en-US" dirty="0"/>
              <a:t>  for(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0;i&lt;8;i++)  </a:t>
            </a:r>
          </a:p>
          <a:p>
            <a:r>
              <a:rPr lang="en-US" dirty="0"/>
              <a:t>  {  </a:t>
            </a:r>
          </a:p>
          <a:p>
            <a:r>
              <a:rPr lang="en-US" dirty="0"/>
              <a:t>    </a:t>
            </a:r>
            <a:r>
              <a:rPr lang="en-US" dirty="0" err="1"/>
              <a:t>digitalWrite</a:t>
            </a:r>
            <a:r>
              <a:rPr lang="en-US" dirty="0"/>
              <a:t>(R[</a:t>
            </a:r>
            <a:r>
              <a:rPr lang="en-US" dirty="0" err="1"/>
              <a:t>i</a:t>
            </a:r>
            <a:r>
              <a:rPr lang="en-US" dirty="0"/>
              <a:t>],LOW);  </a:t>
            </a:r>
          </a:p>
          <a:p>
            <a:r>
              <a:rPr lang="en-US" dirty="0"/>
              <a:t>    </a:t>
            </a:r>
            <a:r>
              <a:rPr lang="en-US" dirty="0" err="1"/>
              <a:t>digitalWrite</a:t>
            </a:r>
            <a:r>
              <a:rPr lang="en-US" dirty="0"/>
              <a:t>(C[</a:t>
            </a:r>
            <a:r>
              <a:rPr lang="en-US" dirty="0" err="1"/>
              <a:t>i</a:t>
            </a:r>
            <a:r>
              <a:rPr lang="en-US" dirty="0"/>
              <a:t>],HIGH);  </a:t>
            </a:r>
          </a:p>
          <a:p>
            <a:r>
              <a:rPr lang="en-US" dirty="0"/>
              <a:t>  }  </a:t>
            </a:r>
          </a:p>
          <a:p>
            <a:r>
              <a:rPr lang="en-US" dirty="0"/>
              <a:t>} 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3947080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Βασικές εντολές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800" dirty="0" smtClean="0"/>
              <a:t>Δεν μπορούμε να δουλέψουμε με τη χρήση </a:t>
            </a:r>
            <a:r>
              <a:rPr lang="en-US" sz="2800" dirty="0" smtClean="0"/>
              <a:t>delay(),</a:t>
            </a:r>
            <a:r>
              <a:rPr lang="el-GR" sz="2800" dirty="0" smtClean="0"/>
              <a:t> λόγω του </a:t>
            </a:r>
            <a:r>
              <a:rPr lang="en-US" sz="2800" dirty="0" smtClean="0"/>
              <a:t>multiplexing</a:t>
            </a:r>
            <a:r>
              <a:rPr lang="el-GR" sz="2800" dirty="0" smtClean="0"/>
              <a:t>.</a:t>
            </a:r>
          </a:p>
          <a:p>
            <a:r>
              <a:rPr lang="el-GR" sz="2800" dirty="0" smtClean="0"/>
              <a:t>Για να εμφανίσουμε δύο διαδοχικά σχήματα στην οθόνη, μπορούμε να χρησιμοποιήσουμε δύο </a:t>
            </a:r>
            <a:r>
              <a:rPr lang="en-US" sz="2800" dirty="0" smtClean="0"/>
              <a:t>for loops</a:t>
            </a:r>
            <a:r>
              <a:rPr lang="el-GR" sz="2800" dirty="0" smtClean="0"/>
              <a:t> που το καθένα θα κάνει </a:t>
            </a:r>
            <a:r>
              <a:rPr lang="en-US" sz="2800" dirty="0" smtClean="0"/>
              <a:t>display(), </a:t>
            </a:r>
            <a:r>
              <a:rPr lang="el-GR" sz="2800" dirty="0" smtClean="0"/>
              <a:t>τον κάθε πίνακα για 50 ή 100 φορές πχ.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2868055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12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N</a:t>
            </a:r>
            <a:r>
              <a:rPr lang="el-GR" sz="2800" dirty="0" smtClean="0"/>
              <a:t>α εμφανίζεται στον πίνακα μια καρδιά που χτυπάει(γίνεται μεγαλύτερη και μικρότερη).</a:t>
            </a:r>
          </a:p>
          <a:p>
            <a:r>
              <a:rPr lang="el-GR" sz="2800" dirty="0" smtClean="0"/>
              <a:t>Μεγάλη -&gt; 100 φορές</a:t>
            </a:r>
          </a:p>
          <a:p>
            <a:r>
              <a:rPr lang="el-GR" sz="2800" smtClean="0"/>
              <a:t>Μικρή -&gt; </a:t>
            </a:r>
            <a:r>
              <a:rPr lang="el-GR" sz="2800" dirty="0" smtClean="0"/>
              <a:t>50 φορές </a:t>
            </a:r>
          </a:p>
          <a:p>
            <a:endParaRPr lang="el-GR" sz="2800" dirty="0" smtClean="0"/>
          </a:p>
          <a:p>
            <a:r>
              <a:rPr lang="el-GR" sz="2800" dirty="0" smtClean="0"/>
              <a:t>Υλικά: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sz="2800" dirty="0" smtClean="0"/>
              <a:t>8*8 </a:t>
            </a:r>
            <a:r>
              <a:rPr lang="en-US" sz="2800" dirty="0" smtClean="0"/>
              <a:t>LED </a:t>
            </a:r>
            <a:r>
              <a:rPr lang="en-US" sz="2800" dirty="0"/>
              <a:t>Dot Matrix Display</a:t>
            </a:r>
            <a:endParaRPr lang="el-GR" sz="28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/>
          <a:srcRect l="12952" t="2911" r="7689"/>
          <a:stretch/>
        </p:blipFill>
        <p:spPr>
          <a:xfrm>
            <a:off x="6182550" y="3138847"/>
            <a:ext cx="2682815" cy="2518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474" y="3138847"/>
            <a:ext cx="2529741" cy="2518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9130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7Segment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2665492"/>
            <a:ext cx="4199339" cy="2648380"/>
          </a:xfrm>
        </p:spPr>
        <p:txBody>
          <a:bodyPr>
            <a:normAutofit/>
          </a:bodyPr>
          <a:lstStyle/>
          <a:p>
            <a:r>
              <a:rPr lang="el-GR" sz="2800" dirty="0"/>
              <a:t>Η οθόνη των επτά τμημάτων μας θα χρειαστεί αντιστάσεις σε κάθε σκέλος για να αποτρέψει τα LED να τραβήξουν σε πολύ </a:t>
            </a:r>
            <a:r>
              <a:rPr lang="el-GR" sz="2800" dirty="0" smtClean="0"/>
              <a:t>ρεύμα</a:t>
            </a:r>
            <a:r>
              <a:rPr lang="en-US" sz="2800" dirty="0" smtClean="0"/>
              <a:t> </a:t>
            </a:r>
            <a:r>
              <a:rPr lang="el-GR" sz="2800" dirty="0" smtClean="0"/>
              <a:t>και να καούν.</a:t>
            </a:r>
            <a:endParaRPr lang="el-GR" sz="28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526" y="2399997"/>
            <a:ext cx="6388669" cy="31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681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12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2525" y="1872143"/>
            <a:ext cx="5827910" cy="439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15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Project 12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10945195" cy="4511934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2-dimensional array of row pin numbers: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[]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A5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13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A4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2-dimensional array of column pin numbers: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[]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A3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</a:p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//the big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“heart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“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unsigned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biglove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]=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20634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12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08417"/>
          </a:xfrm>
        </p:spPr>
        <p:txBody>
          <a:bodyPr numCol="2"/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//the small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“heart”</a:t>
            </a:r>
            <a:endParaRPr lang="en-US" dirty="0" smtClean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unsigned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smalllove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]=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iterate over the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pins: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initialize the output pins: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{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);}}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099333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91706" y="286603"/>
            <a:ext cx="10663974" cy="1450757"/>
          </a:xfrm>
        </p:spPr>
        <p:txBody>
          <a:bodyPr/>
          <a:lstStyle/>
          <a:p>
            <a:r>
              <a:rPr lang="en-US" dirty="0"/>
              <a:t>Project 12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91706" y="1845734"/>
            <a:ext cx="11611154" cy="4563692"/>
          </a:xfrm>
        </p:spPr>
        <p:txBody>
          <a:bodyPr numCol="2"/>
          <a:lstStyle/>
          <a:p>
            <a:pPr marL="0" indent="0">
              <a:buNone/>
            </a:pP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loop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++){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Loop display 100 times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Display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biglove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Display the "Big Heart"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50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++){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Loop display 50 times 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Display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smalllove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Display the "small Heart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dirty="0" smtClean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Display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unsigned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]){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++){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++){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]);}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Clear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Remove empty display light 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Clear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++){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);}}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514426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12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944" y="1898022"/>
            <a:ext cx="4521667" cy="4022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95" y="1898021"/>
            <a:ext cx="4496379" cy="4022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4558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1</a:t>
            </a:r>
            <a:r>
              <a:rPr lang="el-GR" dirty="0" smtClean="0"/>
              <a:t>3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</a:t>
            </a:r>
            <a:r>
              <a:rPr lang="el-GR" sz="2800" dirty="0"/>
              <a:t>α εμφανίζεται στον πίνακα </a:t>
            </a:r>
            <a:r>
              <a:rPr lang="el-GR" sz="2800" dirty="0" smtClean="0"/>
              <a:t>μια χαμογελαστή φατσούλα.</a:t>
            </a:r>
            <a:endParaRPr lang="el-GR" sz="2800" dirty="0"/>
          </a:p>
          <a:p>
            <a:endParaRPr lang="el-GR" sz="2800" dirty="0"/>
          </a:p>
          <a:p>
            <a:r>
              <a:rPr lang="el-GR" sz="2800" dirty="0"/>
              <a:t>Υλικά: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sz="2800" dirty="0"/>
              <a:t>8*8 </a:t>
            </a:r>
            <a:r>
              <a:rPr lang="en-US" sz="2800" dirty="0"/>
              <a:t>LED Dot Matrix Display</a:t>
            </a:r>
            <a:endParaRPr lang="el-GR" sz="28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859" y="2754930"/>
            <a:ext cx="6416328" cy="345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56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13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2366" y="1813643"/>
            <a:ext cx="5828227" cy="43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933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60717" y="286603"/>
            <a:ext cx="10594963" cy="1450757"/>
          </a:xfrm>
        </p:spPr>
        <p:txBody>
          <a:bodyPr/>
          <a:lstStyle/>
          <a:p>
            <a:r>
              <a:rPr lang="en-US" dirty="0"/>
              <a:t>Project 13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60717" y="1846052"/>
            <a:ext cx="11455879" cy="4477109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2-dimensional array of row pin numbers: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[]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A5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13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A4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2-dimensional array of column pin numbers: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[]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A3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unsigned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face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]={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0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1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2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3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4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5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6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}};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7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iterate over the pins: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++){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initialize the output pins: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);}}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34396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353683" y="286603"/>
            <a:ext cx="10801997" cy="1450757"/>
          </a:xfrm>
        </p:spPr>
        <p:txBody>
          <a:bodyPr/>
          <a:lstStyle/>
          <a:p>
            <a:r>
              <a:rPr lang="en-US" dirty="0"/>
              <a:t>Project 13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14068" y="1845734"/>
            <a:ext cx="11645660" cy="4339406"/>
          </a:xfrm>
        </p:spPr>
        <p:txBody>
          <a:bodyPr numCol="2"/>
          <a:lstStyle/>
          <a:p>
            <a:pPr marL="0" indent="0">
              <a:buNone/>
            </a:pP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loop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Display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face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Display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unsigned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])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++){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]);}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Clear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//Remove empty display light 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Clear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++){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30751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13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9118" y="1892636"/>
            <a:ext cx="4334723" cy="42407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25105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7Segment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803240"/>
          </a:xfrm>
        </p:spPr>
        <p:txBody>
          <a:bodyPr>
            <a:normAutofit/>
          </a:bodyPr>
          <a:lstStyle/>
          <a:p>
            <a:r>
              <a:rPr lang="el-GR" sz="2800" dirty="0"/>
              <a:t>Οι οθόνες επτά τμημάτων χρησιμοποιούνται ευρέως σε ψηφιακά ρολόγια, ηλεκτρονικούς </a:t>
            </a:r>
            <a:r>
              <a:rPr lang="el-GR" sz="2800" dirty="0" smtClean="0"/>
              <a:t>μετρητές,</a:t>
            </a:r>
            <a:r>
              <a:rPr lang="el-GR" sz="2800" dirty="0"/>
              <a:t> σε ψηφιακές αριθμομηχανές</a:t>
            </a:r>
            <a:r>
              <a:rPr lang="el-GR" sz="2800" dirty="0" smtClean="0"/>
              <a:t> και </a:t>
            </a:r>
            <a:r>
              <a:rPr lang="el-GR" sz="2800" dirty="0"/>
              <a:t>άλλες ηλεκτρονικές συσκευές που εμφανίζουν αριθμητικές πληροφορίες</a:t>
            </a:r>
            <a:r>
              <a:rPr lang="el-GR" sz="2800" dirty="0" smtClean="0"/>
              <a:t>.</a:t>
            </a:r>
            <a:endParaRPr lang="el-GR" sz="2800" dirty="0"/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530" y="4079485"/>
            <a:ext cx="60579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14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14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</a:t>
            </a:r>
            <a:r>
              <a:rPr lang="el-GR" sz="2800" dirty="0"/>
              <a:t>α εμφανίζεται στον πίνακα μια χαμογελαστή </a:t>
            </a:r>
            <a:r>
              <a:rPr lang="el-GR" sz="2800" dirty="0" err="1"/>
              <a:t>φατσούλα</a:t>
            </a:r>
            <a:r>
              <a:rPr lang="el-GR" sz="2800" dirty="0"/>
              <a:t>.</a:t>
            </a:r>
          </a:p>
          <a:p>
            <a:endParaRPr lang="el-GR" sz="2800" dirty="0"/>
          </a:p>
          <a:p>
            <a:r>
              <a:rPr lang="el-GR" sz="2800" dirty="0"/>
              <a:t>Υλικά: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sz="2800" dirty="0"/>
              <a:t>8*8 </a:t>
            </a:r>
            <a:r>
              <a:rPr lang="en-US" sz="2800" dirty="0"/>
              <a:t>LED Dot Matrix Display</a:t>
            </a:r>
            <a:endParaRPr lang="el-GR" sz="2800" dirty="0"/>
          </a:p>
          <a:p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/>
          <a:srcRect l="4037" t="2952" r="2335" b="6989"/>
          <a:stretch/>
        </p:blipFill>
        <p:spPr>
          <a:xfrm>
            <a:off x="6126480" y="2613165"/>
            <a:ext cx="4186576" cy="336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772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14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7246" y="1984286"/>
            <a:ext cx="533846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972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14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10919316" cy="4468802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2-dimensional array of row pin numbers: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[]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A5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13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A4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2-dimensional array of column pin numbers: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[]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A3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unsigned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face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]={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0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1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2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3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4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5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6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};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7 </a:t>
            </a: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iterate over the pins: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++){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initialize the output pins: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);}}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075560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439947" y="286603"/>
            <a:ext cx="10715733" cy="1450757"/>
          </a:xfrm>
        </p:spPr>
        <p:txBody>
          <a:bodyPr/>
          <a:lstStyle/>
          <a:p>
            <a:r>
              <a:rPr lang="en-US" dirty="0"/>
              <a:t>Project 14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39947" y="1845733"/>
            <a:ext cx="11611155" cy="4373911"/>
          </a:xfrm>
        </p:spPr>
        <p:txBody>
          <a:bodyPr numCol="2"/>
          <a:lstStyle/>
          <a:p>
            <a:pPr marL="0" indent="0">
              <a:buNone/>
            </a:pP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loop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Display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face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Display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unsigned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char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++){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++){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][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]);}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Clear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Remove empty display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light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Clear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++){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],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140470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14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8756" y="2009954"/>
            <a:ext cx="4295448" cy="4062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54775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 and keypad </a:t>
            </a:r>
            <a:r>
              <a:rPr lang="en-US" dirty="0" smtClean="0"/>
              <a:t>shield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8310" y="1992912"/>
            <a:ext cx="5430678" cy="4022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097280" y="2450002"/>
            <a:ext cx="539150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Η </a:t>
            </a:r>
            <a:r>
              <a:rPr lang="el-GR" sz="2800" dirty="0"/>
              <a:t>οθόνη </a:t>
            </a:r>
            <a:r>
              <a:rPr lang="el-GR" sz="2800" dirty="0" smtClean="0"/>
              <a:t> αυτή είναι σε </a:t>
            </a:r>
            <a:r>
              <a:rPr lang="el-GR" sz="2800" dirty="0"/>
              <a:t>μορφή shield, δηλαδή </a:t>
            </a:r>
            <a:r>
              <a:rPr lang="el-GR" sz="2800" dirty="0" smtClean="0"/>
              <a:t>τοποθετείται </a:t>
            </a:r>
            <a:r>
              <a:rPr lang="el-GR" sz="2800" dirty="0"/>
              <a:t>κατευθείαν πάνω </a:t>
            </a:r>
            <a:r>
              <a:rPr lang="el-GR" sz="2800" dirty="0" smtClean="0"/>
              <a:t>στο </a:t>
            </a:r>
            <a:r>
              <a:rPr lang="el-GR" sz="2800" dirty="0"/>
              <a:t>Arduino.</a:t>
            </a:r>
          </a:p>
          <a:p>
            <a:r>
              <a:rPr lang="el-GR" sz="2800" dirty="0" smtClean="0"/>
              <a:t>Η </a:t>
            </a:r>
            <a:r>
              <a:rPr lang="el-GR" sz="2800" dirty="0"/>
              <a:t>LCD Screen διαθέτει </a:t>
            </a:r>
            <a:r>
              <a:rPr lang="el-GR" sz="2800" dirty="0" smtClean="0"/>
              <a:t>2 γραμμές και </a:t>
            </a:r>
            <a:r>
              <a:rPr lang="el-GR" sz="2800" dirty="0"/>
              <a:t>16 </a:t>
            </a:r>
            <a:r>
              <a:rPr lang="el-GR" sz="2800" dirty="0" smtClean="0"/>
              <a:t>στήλες.</a:t>
            </a:r>
            <a:endParaRPr lang="el-GR" sz="2800" dirty="0"/>
          </a:p>
          <a:p>
            <a:r>
              <a:rPr lang="el-GR" sz="2800" dirty="0" smtClean="0"/>
              <a:t>Το </a:t>
            </a:r>
            <a:r>
              <a:rPr lang="el-GR" sz="2800" dirty="0"/>
              <a:t>Keypad αποτελείται από </a:t>
            </a:r>
            <a:r>
              <a:rPr lang="el-GR" sz="2800" dirty="0" smtClean="0"/>
              <a:t>6 </a:t>
            </a:r>
            <a:endParaRPr lang="el-GR" sz="2800" dirty="0"/>
          </a:p>
          <a:p>
            <a:r>
              <a:rPr lang="el-GR" sz="2800" dirty="0" smtClean="0"/>
              <a:t>Κουμπιά.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39430447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 and keypad shield</a:t>
            </a:r>
            <a:endParaRPr lang="el-GR" dirty="0"/>
          </a:p>
        </p:txBody>
      </p:sp>
      <p:pic>
        <p:nvPicPr>
          <p:cNvPr id="7" name="Θέση περιεχομένου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97" b="1936"/>
          <a:stretch/>
        </p:blipFill>
        <p:spPr>
          <a:xfrm>
            <a:off x="580234" y="1884912"/>
            <a:ext cx="5882676" cy="42383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64703" y="2880678"/>
            <a:ext cx="46755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Τα pins </a:t>
            </a:r>
            <a:r>
              <a:rPr lang="el-GR" sz="2800" dirty="0" smtClean="0"/>
              <a:t>που</a:t>
            </a:r>
            <a:r>
              <a:rPr lang="en-US" sz="2800" dirty="0" smtClean="0"/>
              <a:t> </a:t>
            </a:r>
            <a:r>
              <a:rPr lang="el-GR" sz="2800" dirty="0" smtClean="0"/>
              <a:t>χρησιμοποιούνται </a:t>
            </a:r>
            <a:r>
              <a:rPr lang="el-GR" sz="2800" dirty="0"/>
              <a:t>είναι:</a:t>
            </a:r>
          </a:p>
          <a:p>
            <a:r>
              <a:rPr lang="el-GR" sz="2800" dirty="0" smtClean="0"/>
              <a:t>Από </a:t>
            </a:r>
            <a:r>
              <a:rPr lang="el-GR" sz="2800" dirty="0"/>
              <a:t>pin 4 έως pin 9 για την </a:t>
            </a:r>
            <a:r>
              <a:rPr lang="el-GR" sz="2800" dirty="0" smtClean="0"/>
              <a:t>οθόνη</a:t>
            </a:r>
            <a:r>
              <a:rPr lang="en-US" sz="2800" dirty="0" smtClean="0"/>
              <a:t>.</a:t>
            </a:r>
            <a:endParaRPr lang="el-GR" sz="2800" dirty="0"/>
          </a:p>
          <a:p>
            <a:r>
              <a:rPr lang="el-GR" sz="2800" dirty="0" smtClean="0"/>
              <a:t>Το </a:t>
            </a:r>
            <a:r>
              <a:rPr lang="el-GR" sz="2800" dirty="0"/>
              <a:t>pin A0 για τα </a:t>
            </a:r>
            <a:r>
              <a:rPr lang="el-GR" sz="2800" dirty="0" smtClean="0"/>
              <a:t>κουμπιά</a:t>
            </a:r>
            <a:r>
              <a:rPr lang="en-US" sz="2800" dirty="0" smtClean="0"/>
              <a:t>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42484010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Θέση περιεχομένου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17" y="324318"/>
            <a:ext cx="8744458" cy="575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93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509" y="405442"/>
            <a:ext cx="6327691" cy="582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380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32" y="375294"/>
            <a:ext cx="10449751" cy="56890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34549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Θέση περιεχομένου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93" y="1204879"/>
            <a:ext cx="3115963" cy="4022725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765" y="1044112"/>
            <a:ext cx="8194333" cy="434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105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 rotWithShape="1">
          <a:blip r:embed="rId2"/>
          <a:srcRect t="2445"/>
          <a:stretch/>
        </p:blipFill>
        <p:spPr>
          <a:xfrm>
            <a:off x="1877219" y="368288"/>
            <a:ext cx="8655633" cy="57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73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 and keypad shield</a:t>
            </a:r>
            <a:endParaRPr lang="el-GR" dirty="0"/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 rotWithShape="1">
          <a:blip r:embed="rId2"/>
          <a:srcRect l="6091" t="5574" r="2078" b="2857"/>
          <a:stretch/>
        </p:blipFill>
        <p:spPr>
          <a:xfrm>
            <a:off x="1313956" y="1981072"/>
            <a:ext cx="3655569" cy="40401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5617521" y="2877769"/>
            <a:ext cx="55381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Σε συνδυασμό με κάποιες </a:t>
            </a:r>
            <a:r>
              <a:rPr lang="en-US" sz="2800" dirty="0" smtClean="0"/>
              <a:t>if </a:t>
            </a:r>
            <a:r>
              <a:rPr lang="el-GR" sz="2800" dirty="0" smtClean="0"/>
              <a:t>συνθήκες χρησιμοποιούμε τις τιμές από το πινακάκι για να καταλαβαίνουμε κάθε φορά ποιο κουμπί είναι πατημένο.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6197360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Βασικές εντολές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3"/>
            <a:ext cx="10462116" cy="4693089"/>
          </a:xfrm>
        </p:spPr>
        <p:txBody>
          <a:bodyPr numCol="2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#include &lt;</a:t>
            </a:r>
            <a:r>
              <a:rPr lang="en-US" sz="2800" b="1" dirty="0" err="1"/>
              <a:t>LiquidCrystal.h</a:t>
            </a:r>
            <a:r>
              <a:rPr lang="en-US" sz="2800" b="1" dirty="0" smtClean="0"/>
              <a:t>&gt;</a:t>
            </a:r>
            <a:endParaRPr lang="el-GR" sz="2800" b="1" dirty="0" smtClean="0"/>
          </a:p>
          <a:p>
            <a:pPr marL="0" indent="0">
              <a:buNone/>
            </a:pPr>
            <a:r>
              <a:rPr lang="el-GR" sz="2800" dirty="0" smtClean="0"/>
              <a:t>Εισαγωγή βιβλιοθήκης.</a:t>
            </a: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err="1"/>
              <a:t>LiquidCrystal</a:t>
            </a:r>
            <a:r>
              <a:rPr lang="en-US" sz="2800" b="1" dirty="0"/>
              <a:t> </a:t>
            </a:r>
            <a:r>
              <a:rPr lang="en-US" sz="2800" b="1" dirty="0" err="1"/>
              <a:t>lcd</a:t>
            </a:r>
            <a:r>
              <a:rPr lang="en-US" sz="2800" b="1" dirty="0"/>
              <a:t>(8,9,4,5,6,7); </a:t>
            </a:r>
            <a:endParaRPr lang="el-GR" sz="2800" b="1" dirty="0" smtClean="0"/>
          </a:p>
          <a:p>
            <a:pPr marL="0" indent="0">
              <a:buNone/>
            </a:pPr>
            <a:r>
              <a:rPr lang="el-GR" sz="2800" dirty="0" smtClean="0"/>
              <a:t>Ορίζουμε το </a:t>
            </a:r>
            <a:r>
              <a:rPr lang="el-GR" sz="2800" dirty="0" err="1" smtClean="0"/>
              <a:t>αντίκείμενο</a:t>
            </a:r>
            <a:r>
              <a:rPr lang="el-GR" sz="2800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err="1"/>
              <a:t>pinMode</a:t>
            </a:r>
            <a:r>
              <a:rPr lang="en-US" sz="2800" b="1" dirty="0"/>
              <a:t>(10, INPUT);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err="1" smtClean="0"/>
              <a:t>pinMode</a:t>
            </a:r>
            <a:r>
              <a:rPr lang="en-US" sz="2800" b="1" dirty="0" smtClean="0"/>
              <a:t>(A0</a:t>
            </a:r>
            <a:r>
              <a:rPr lang="en-US" sz="2800" b="1" dirty="0"/>
              <a:t>, INPUT</a:t>
            </a:r>
            <a:r>
              <a:rPr lang="en-US" sz="2800" b="1" dirty="0" smtClean="0"/>
              <a:t>);</a:t>
            </a:r>
            <a:endParaRPr lang="el-GR" sz="2800" b="1" dirty="0" smtClean="0"/>
          </a:p>
          <a:p>
            <a:pPr marL="0" indent="0">
              <a:buNone/>
            </a:pPr>
            <a:r>
              <a:rPr lang="el-GR" sz="2800" dirty="0" smtClean="0"/>
              <a:t>Ορίζουμε τα </a:t>
            </a:r>
            <a:r>
              <a:rPr lang="en-US" sz="2800" dirty="0" smtClean="0"/>
              <a:t>pin </a:t>
            </a:r>
            <a:r>
              <a:rPr lang="el-GR" sz="2800" dirty="0" smtClean="0"/>
              <a:t>σαν </a:t>
            </a:r>
            <a:r>
              <a:rPr lang="en-US" sz="2800" dirty="0" smtClean="0"/>
              <a:t>input.</a:t>
            </a:r>
            <a:endParaRPr lang="el-GR" sz="2800" dirty="0" smtClean="0"/>
          </a:p>
          <a:p>
            <a:pPr marL="0" indent="0">
              <a:buNone/>
            </a:pPr>
            <a:endParaRPr lang="en-US" sz="2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err="1" smtClean="0"/>
              <a:t>lcd.begin</a:t>
            </a:r>
            <a:r>
              <a:rPr lang="en-US" sz="2800" b="1" dirty="0" smtClean="0"/>
              <a:t>(16</a:t>
            </a:r>
            <a:r>
              <a:rPr lang="en-US" sz="2800" b="1" dirty="0"/>
              <a:t>, 2</a:t>
            </a:r>
            <a:r>
              <a:rPr lang="en-US" sz="2800" b="1" dirty="0" smtClean="0"/>
              <a:t>);</a:t>
            </a:r>
          </a:p>
          <a:p>
            <a:pPr marL="0" indent="0">
              <a:buNone/>
            </a:pPr>
            <a:r>
              <a:rPr lang="el-GR" sz="2800" dirty="0" smtClean="0"/>
              <a:t>Ξεκινάει την οθόνη στη </a:t>
            </a:r>
            <a:r>
              <a:rPr lang="en-US" sz="2800" dirty="0" smtClean="0"/>
              <a:t>setup.</a:t>
            </a:r>
            <a:endParaRPr lang="el-GR" sz="28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 err="1"/>
              <a:t>int</a:t>
            </a:r>
            <a:r>
              <a:rPr lang="en-US" sz="2800" b="1" dirty="0"/>
              <a:t> key = </a:t>
            </a:r>
            <a:r>
              <a:rPr lang="en-US" sz="2800" b="1" dirty="0" err="1"/>
              <a:t>analogRead</a:t>
            </a:r>
            <a:r>
              <a:rPr lang="en-US" sz="2800" b="1" dirty="0"/>
              <a:t>(A0</a:t>
            </a:r>
            <a:r>
              <a:rPr lang="en-US" sz="2800" b="1" dirty="0" smtClean="0"/>
              <a:t>);</a:t>
            </a:r>
            <a:endParaRPr lang="el-GR" sz="2800" b="1" dirty="0" smtClean="0"/>
          </a:p>
          <a:p>
            <a:pPr marL="0" indent="0">
              <a:buNone/>
            </a:pPr>
            <a:r>
              <a:rPr lang="el-GR" sz="2800" dirty="0" smtClean="0"/>
              <a:t>Αυτή η μεταβλητή μπορεί να καθορίσει ποιο κουμπί είναι πατημένο ανάλογα με το προηγούμενο πινακάκι που δείξαμε.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35367800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Βασικές εντολές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l-GR" sz="2800" dirty="0" smtClean="0"/>
              <a:t>Όλες οι υπόλοιπες εντολές για να γράψουμε στην οθόνη είναι οι ίδιες εντολές που χρησιμοποιήσαμε στην απλή οθόνη </a:t>
            </a:r>
            <a:r>
              <a:rPr lang="en-US" sz="2800" dirty="0" smtClean="0"/>
              <a:t>LCD.</a:t>
            </a:r>
            <a:endParaRPr lang="el-GR" sz="28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339" y="3029038"/>
            <a:ext cx="6406281" cy="31231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703272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1</a:t>
            </a:r>
            <a:r>
              <a:rPr lang="el-GR" dirty="0" smtClean="0"/>
              <a:t>5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l-GR" sz="2800" dirty="0" smtClean="0"/>
              <a:t>Να τυπώνεται στην ποιο </a:t>
            </a:r>
            <a:r>
              <a:rPr lang="el-GR" sz="2800" dirty="0"/>
              <a:t>κουμπί είναι </a:t>
            </a:r>
            <a:r>
              <a:rPr lang="el-GR" sz="2800" dirty="0" smtClean="0"/>
              <a:t>πατημένο και αν δεν είναι πατημένο </a:t>
            </a:r>
            <a:r>
              <a:rPr lang="el-GR" sz="2800" dirty="0"/>
              <a:t>κανένα </a:t>
            </a:r>
            <a:r>
              <a:rPr lang="el-GR" sz="2800" dirty="0" smtClean="0"/>
              <a:t>κουμπί να τυπώνεται </a:t>
            </a:r>
            <a:r>
              <a:rPr lang="en-US" sz="2800" dirty="0" smtClean="0"/>
              <a:t>“None”.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l-GR" sz="2800" dirty="0" smtClean="0"/>
              <a:t>Υλικά: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lcd keypad shield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3912204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  <a:r>
              <a:rPr lang="el-GR" dirty="0"/>
              <a:t>5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79" y="1845734"/>
            <a:ext cx="10936569" cy="4563692"/>
          </a:xfrm>
        </p:spPr>
        <p:txBody>
          <a:bodyPr numCol="2"/>
          <a:lstStyle/>
          <a:p>
            <a:pPr marL="0" indent="0">
              <a:buNone/>
            </a:pP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#include &lt;</a:t>
            </a:r>
            <a:r>
              <a:rPr lang="en-US" dirty="0" err="1">
                <a:solidFill>
                  <a:srgbClr val="804000"/>
                </a:solidFill>
                <a:latin typeface="Courier New" panose="02070309020205020404" pitchFamily="49" charset="0"/>
              </a:rPr>
              <a:t>LiquidCrystal.h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&gt;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LiquidCrystal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//interfacing pins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</a:t>
            </a:r>
            <a:r>
              <a:rPr lang="en-US" dirty="0" err="1">
                <a:solidFill>
                  <a:srgbClr val="804000"/>
                </a:solidFill>
                <a:latin typeface="Courier New" panose="02070309020205020404" pitchFamily="49" charset="0"/>
              </a:rPr>
              <a:t>btnNONE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 0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</a:t>
            </a:r>
            <a:r>
              <a:rPr lang="en-US" dirty="0" err="1">
                <a:solidFill>
                  <a:srgbClr val="804000"/>
                </a:solidFill>
                <a:latin typeface="Courier New" panose="02070309020205020404" pitchFamily="49" charset="0"/>
              </a:rPr>
              <a:t>btnRIGHT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 1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</a:t>
            </a:r>
            <a:r>
              <a:rPr lang="en-US" dirty="0" err="1">
                <a:solidFill>
                  <a:srgbClr val="804000"/>
                </a:solidFill>
                <a:latin typeface="Courier New" panose="02070309020205020404" pitchFamily="49" charset="0"/>
              </a:rPr>
              <a:t>btnUP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 2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</a:t>
            </a:r>
            <a:r>
              <a:rPr lang="en-US" dirty="0" err="1">
                <a:solidFill>
                  <a:srgbClr val="804000"/>
                </a:solidFill>
                <a:latin typeface="Courier New" panose="02070309020205020404" pitchFamily="49" charset="0"/>
              </a:rPr>
              <a:t>btnDOWN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 3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</a:t>
            </a:r>
            <a:r>
              <a:rPr lang="en-US" dirty="0" err="1">
                <a:solidFill>
                  <a:srgbClr val="804000"/>
                </a:solidFill>
                <a:latin typeface="Courier New" panose="02070309020205020404" pitchFamily="49" charset="0"/>
              </a:rPr>
              <a:t>btnLEFT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 4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</a:t>
            </a:r>
            <a:r>
              <a:rPr lang="en-US" dirty="0" err="1">
                <a:solidFill>
                  <a:srgbClr val="804000"/>
                </a:solidFill>
                <a:latin typeface="Courier New" panose="02070309020205020404" pitchFamily="49" charset="0"/>
              </a:rPr>
              <a:t>btnSELECT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 5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INPUT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INPUT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set up the LCD's number of </a:t>
            </a: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columns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and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rows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500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886525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  <a:r>
              <a:rPr lang="el-GR" dirty="0"/>
              <a:t>5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86403" cy="4511934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loop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readkeypad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50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readkeypad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key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analogRead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60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clear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setCursor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"RIGHT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200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clear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setCursor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"UP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400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clear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setCursor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"DOWN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 if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600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clear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setCursor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"LEFT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54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  <a:r>
              <a:rPr lang="el-GR" dirty="0"/>
              <a:t>5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800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clear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setCursor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"SELECT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clear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setCursor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"NONE"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081826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16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sz="2800" dirty="0"/>
              <a:t>Να </a:t>
            </a:r>
            <a:r>
              <a:rPr lang="el-GR" sz="2800" dirty="0" smtClean="0"/>
              <a:t>τυπώνεται</a:t>
            </a:r>
            <a:r>
              <a:rPr lang="en-US" sz="2800" dirty="0"/>
              <a:t> </a:t>
            </a:r>
            <a:r>
              <a:rPr lang="en-US" sz="2800" dirty="0" smtClean="0"/>
              <a:t>”Have </a:t>
            </a:r>
            <a:r>
              <a:rPr lang="en-US" sz="2800" dirty="0"/>
              <a:t>fun with</a:t>
            </a:r>
            <a:r>
              <a:rPr lang="en-US" sz="2800" dirty="0" smtClean="0"/>
              <a:t>” </a:t>
            </a:r>
            <a:r>
              <a:rPr lang="el-GR" sz="2800" dirty="0" smtClean="0"/>
              <a:t>και από κάτω στη μέση της οθόνης μετά από 500</a:t>
            </a:r>
            <a:r>
              <a:rPr lang="en-US" sz="2800" dirty="0" err="1" smtClean="0"/>
              <a:t>ms</a:t>
            </a:r>
            <a:r>
              <a:rPr lang="el-GR" sz="2800" dirty="0"/>
              <a:t> </a:t>
            </a:r>
            <a:r>
              <a:rPr lang="el-GR" sz="2800" dirty="0" smtClean="0"/>
              <a:t>να τυπώνεται </a:t>
            </a:r>
            <a:r>
              <a:rPr lang="en-US" sz="2800" dirty="0"/>
              <a:t>“Arduino</a:t>
            </a:r>
            <a:r>
              <a:rPr lang="en-US" sz="2800" dirty="0" smtClean="0"/>
              <a:t>!!!”</a:t>
            </a:r>
            <a:r>
              <a:rPr lang="el-GR" sz="2800" dirty="0" smtClean="0"/>
              <a:t>.</a:t>
            </a:r>
          </a:p>
          <a:p>
            <a:pPr marL="0" indent="0">
              <a:buNone/>
            </a:pPr>
            <a:r>
              <a:rPr lang="el-GR" sz="2800" dirty="0" smtClean="0"/>
              <a:t>Αν πατηθεί το κουμπί </a:t>
            </a:r>
            <a:r>
              <a:rPr lang="en-US" sz="2800" dirty="0" smtClean="0"/>
              <a:t>select </a:t>
            </a:r>
            <a:r>
              <a:rPr lang="el-GR" sz="2800" dirty="0" smtClean="0"/>
              <a:t>να τυπώνεται </a:t>
            </a:r>
            <a:r>
              <a:rPr lang="en-US" sz="2800" dirty="0"/>
              <a:t>“Arduino is great</a:t>
            </a:r>
            <a:r>
              <a:rPr lang="en-US" sz="2800" dirty="0" smtClean="0"/>
              <a:t>!!”</a:t>
            </a:r>
            <a:r>
              <a:rPr lang="el-GR" sz="2800" dirty="0" smtClean="0"/>
              <a:t>, η εκτύπωση να γίνεται καθώς το </a:t>
            </a:r>
            <a:r>
              <a:rPr lang="en-US" sz="2800" dirty="0" smtClean="0"/>
              <a:t>string </a:t>
            </a:r>
            <a:r>
              <a:rPr lang="el-GR" sz="2800" dirty="0" smtClean="0"/>
              <a:t>προχωράει στην οθόνη προς τα αριστερά.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l-GR" sz="2800" dirty="0"/>
              <a:t>Υλικά: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err="1"/>
              <a:t>lcd</a:t>
            </a:r>
            <a:r>
              <a:rPr lang="en-US" sz="2800" dirty="0"/>
              <a:t> keypad shield</a:t>
            </a:r>
            <a:endParaRPr lang="el-GR" sz="2800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269687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16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3"/>
            <a:ext cx="10755414" cy="4399791"/>
          </a:xfrm>
        </p:spPr>
        <p:txBody>
          <a:bodyPr numCol="2"/>
          <a:lstStyle/>
          <a:p>
            <a:pPr marL="0" indent="0">
              <a:buNone/>
            </a:pP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#include &lt;</a:t>
            </a:r>
            <a:r>
              <a:rPr lang="en-US" dirty="0" err="1">
                <a:solidFill>
                  <a:srgbClr val="804000"/>
                </a:solidFill>
                <a:latin typeface="Courier New" panose="02070309020205020404" pitchFamily="49" charset="0"/>
              </a:rPr>
              <a:t>LiquidCrystal.h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&gt;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LiquidCrystal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//interfacing pins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16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500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key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analogRead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key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800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key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&gt;=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600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){</a:t>
            </a:r>
            <a:endParaRPr lang="el-GR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button select pressed.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clear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setCursor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 Arduino is great!!"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</a:t>
            </a: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34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++){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scrollDisplayLeft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delay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400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Scrolling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speed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500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clear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87820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43" y="1446424"/>
            <a:ext cx="10506344" cy="360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095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16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setCursor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 Have fun with 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500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setCursor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lcd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 Arduino!!! 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50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329598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467" y="224286"/>
            <a:ext cx="5031520" cy="59595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0227" y="750497"/>
            <a:ext cx="3959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Ευκολότερη υλοποίηση για μέτρηση υγρασίας και θερμοκρασίας.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4276783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8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THE END!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6410" y="2085486"/>
            <a:ext cx="5700139" cy="3842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1704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7Segment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326" y="2044670"/>
            <a:ext cx="6587673" cy="4022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097280" y="3148091"/>
            <a:ext cx="38197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</a:t>
            </a:r>
            <a:r>
              <a:rPr lang="en-US" sz="2800" dirty="0"/>
              <a:t>famous countdown clock at Cape Canaveral, Florida that NASA used for the Apollo landing.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2128104914"/>
      </p:ext>
    </p:extLst>
  </p:cSld>
  <p:clrMapOvr>
    <a:masterClrMapping/>
  </p:clrMapOvr>
</p:sld>
</file>

<file path=ppt/theme/theme1.xml><?xml version="1.0" encoding="utf-8"?>
<a:theme xmlns:a="http://schemas.openxmlformats.org/drawingml/2006/main" name="Ανασκόπηση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833</TotalTime>
  <Words>3332</Words>
  <Application>Microsoft Office PowerPoint</Application>
  <PresentationFormat>Ευρεία οθόνη</PresentationFormat>
  <Paragraphs>505</Paragraphs>
  <Slides>82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82</vt:i4>
      </vt:variant>
    </vt:vector>
  </HeadingPairs>
  <TitlesOfParts>
    <vt:vector size="87" baseType="lpstr">
      <vt:lpstr>Calibri</vt:lpstr>
      <vt:lpstr>Calibri Light</vt:lpstr>
      <vt:lpstr>Courier New</vt:lpstr>
      <vt:lpstr>Wingdings</vt:lpstr>
      <vt:lpstr>Ανασκόπηση</vt:lpstr>
      <vt:lpstr>ARDUINO MICROCONTROLLER</vt:lpstr>
      <vt:lpstr>Περιεχόμενα</vt:lpstr>
      <vt:lpstr>7Segment</vt:lpstr>
      <vt:lpstr>7Segment</vt:lpstr>
      <vt:lpstr>7Segment</vt:lpstr>
      <vt:lpstr>7Segment</vt:lpstr>
      <vt:lpstr>Παρουσίαση του PowerPoint</vt:lpstr>
      <vt:lpstr>Παρουσίαση του PowerPoint</vt:lpstr>
      <vt:lpstr>7Segment</vt:lpstr>
      <vt:lpstr>7Segment</vt:lpstr>
      <vt:lpstr>7Segment</vt:lpstr>
      <vt:lpstr>Βασικές εντολές</vt:lpstr>
      <vt:lpstr>Βασικές εντολές</vt:lpstr>
      <vt:lpstr>Βασικές εντολές</vt:lpstr>
      <vt:lpstr>Βασικές εντολές</vt:lpstr>
      <vt:lpstr>Project 8</vt:lpstr>
      <vt:lpstr>Project 8</vt:lpstr>
      <vt:lpstr>Project 8</vt:lpstr>
      <vt:lpstr>Project 9</vt:lpstr>
      <vt:lpstr>Project 9</vt:lpstr>
      <vt:lpstr>Project 9</vt:lpstr>
      <vt:lpstr>Project 10</vt:lpstr>
      <vt:lpstr>Project 10</vt:lpstr>
      <vt:lpstr>Project 10</vt:lpstr>
      <vt:lpstr>4X7Segment(4-Digit 7-Segment Display)</vt:lpstr>
      <vt:lpstr>4X7Segment</vt:lpstr>
      <vt:lpstr>4X7Segment</vt:lpstr>
      <vt:lpstr>Βασικές εντολές</vt:lpstr>
      <vt:lpstr>Βασικές εντολές</vt:lpstr>
      <vt:lpstr>Βασικές εντολές</vt:lpstr>
      <vt:lpstr>Βασικές εντολές</vt:lpstr>
      <vt:lpstr>Βασικές εντολές</vt:lpstr>
      <vt:lpstr>Project 11</vt:lpstr>
      <vt:lpstr>Project 11</vt:lpstr>
      <vt:lpstr>Project 11</vt:lpstr>
      <vt:lpstr>Project 11</vt:lpstr>
      <vt:lpstr>8*8 Matrix(LED Dot Matrix Display)</vt:lpstr>
      <vt:lpstr>8*8 Matrix</vt:lpstr>
      <vt:lpstr>8*8 Matrix</vt:lpstr>
      <vt:lpstr>8*8 Matrix</vt:lpstr>
      <vt:lpstr>Παρουσίαση του PowerPoint</vt:lpstr>
      <vt:lpstr>8*8 Matrix</vt:lpstr>
      <vt:lpstr>Βασικές εντολές</vt:lpstr>
      <vt:lpstr>Βασικές εντολές</vt:lpstr>
      <vt:lpstr>Βασικές εντολές</vt:lpstr>
      <vt:lpstr>Βασικές εντολές</vt:lpstr>
      <vt:lpstr>Βασικές εντολές</vt:lpstr>
      <vt:lpstr>Βασικές εντολές</vt:lpstr>
      <vt:lpstr>Project 12</vt:lpstr>
      <vt:lpstr>Project 12</vt:lpstr>
      <vt:lpstr>Project 12</vt:lpstr>
      <vt:lpstr>Project 12</vt:lpstr>
      <vt:lpstr>Project 12</vt:lpstr>
      <vt:lpstr>Project 12</vt:lpstr>
      <vt:lpstr>Project 13</vt:lpstr>
      <vt:lpstr>Project 13</vt:lpstr>
      <vt:lpstr>Project 13</vt:lpstr>
      <vt:lpstr>Project 13</vt:lpstr>
      <vt:lpstr>Project 13</vt:lpstr>
      <vt:lpstr>Project 14</vt:lpstr>
      <vt:lpstr>Project 14</vt:lpstr>
      <vt:lpstr>Project 14</vt:lpstr>
      <vt:lpstr>Project 14</vt:lpstr>
      <vt:lpstr>Project 14</vt:lpstr>
      <vt:lpstr>LCD and keypad shield</vt:lpstr>
      <vt:lpstr>LCD and keypad shield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LCD and keypad shield</vt:lpstr>
      <vt:lpstr>Βασικές εντολές</vt:lpstr>
      <vt:lpstr>Βασικές εντολές</vt:lpstr>
      <vt:lpstr>Project 15</vt:lpstr>
      <vt:lpstr>Project 15</vt:lpstr>
      <vt:lpstr>Project 15</vt:lpstr>
      <vt:lpstr>Project 15</vt:lpstr>
      <vt:lpstr>Project 16</vt:lpstr>
      <vt:lpstr>Project 16</vt:lpstr>
      <vt:lpstr>Project 16</vt:lpstr>
      <vt:lpstr>Παρουσίαση του PowerPoint</vt:lpstr>
      <vt:lpstr>THE END!</vt:lpstr>
    </vt:vector>
  </TitlesOfParts>
  <Company>OTE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panagiota moraiti</dc:creator>
  <cp:lastModifiedBy>panagiota moraiti</cp:lastModifiedBy>
  <cp:revision>98</cp:revision>
  <dcterms:created xsi:type="dcterms:W3CDTF">2021-03-20T14:02:29Z</dcterms:created>
  <dcterms:modified xsi:type="dcterms:W3CDTF">2021-09-02T16:41:57Z</dcterms:modified>
</cp:coreProperties>
</file>